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5" r:id="rId2"/>
    <p:sldId id="264" r:id="rId3"/>
    <p:sldId id="257" r:id="rId4"/>
    <p:sldId id="258" r:id="rId5"/>
    <p:sldId id="281" r:id="rId6"/>
    <p:sldId id="282" r:id="rId7"/>
    <p:sldId id="261" r:id="rId8"/>
    <p:sldId id="256" r:id="rId9"/>
    <p:sldId id="260" r:id="rId10"/>
    <p:sldId id="259" r:id="rId11"/>
    <p:sldId id="266" r:id="rId12"/>
    <p:sldId id="267" r:id="rId13"/>
    <p:sldId id="268" r:id="rId14"/>
    <p:sldId id="269" r:id="rId15"/>
    <p:sldId id="270" r:id="rId16"/>
    <p:sldId id="262" r:id="rId17"/>
    <p:sldId id="263"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10" d="100"/>
          <a:sy n="110" d="100"/>
        </p:scale>
        <p:origin x="-658" y="490"/>
      </p:cViewPr>
      <p:guideLst>
        <p:guide orient="horz" pos="2160"/>
        <p:guide pos="2880"/>
      </p:guideLst>
    </p:cSldViewPr>
  </p:slideViewPr>
  <p:notesTextViewPr>
    <p:cViewPr>
      <p:scale>
        <a:sx n="1" d="1"/>
        <a:sy n="1" d="1"/>
      </p:scale>
      <p:origin x="0" y="0"/>
    </p:cViewPr>
  </p:notesTextViewPr>
  <p:sorterViewPr>
    <p:cViewPr>
      <p:scale>
        <a:sx n="100" d="100"/>
        <a:sy n="100" d="100"/>
      </p:scale>
      <p:origin x="0" y="120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3B170EA9-64F1-4466-8AB1-0D16ADDFD1F4}" type="datetimeFigureOut">
              <a:rPr lang="en-AU" smtClean="0"/>
              <a:t>16/05/2012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2A48C78-77F7-41E9-AB56-B993CF2265A2}" type="slidenum">
              <a:rPr lang="en-AU" smtClean="0"/>
              <a:t>‹#›</a:t>
            </a:fld>
            <a:endParaRPr lang="en-AU"/>
          </a:p>
        </p:txBody>
      </p:sp>
    </p:spTree>
    <p:extLst>
      <p:ext uri="{BB962C8B-B14F-4D97-AF65-F5344CB8AC3E}">
        <p14:creationId xmlns:p14="http://schemas.microsoft.com/office/powerpoint/2010/main" val="26563426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3B170EA9-64F1-4466-8AB1-0D16ADDFD1F4}" type="datetimeFigureOut">
              <a:rPr lang="en-AU" smtClean="0"/>
              <a:t>16/05/2012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2A48C78-77F7-41E9-AB56-B993CF2265A2}" type="slidenum">
              <a:rPr lang="en-AU" smtClean="0"/>
              <a:t>‹#›</a:t>
            </a:fld>
            <a:endParaRPr lang="en-AU"/>
          </a:p>
        </p:txBody>
      </p:sp>
    </p:spTree>
    <p:extLst>
      <p:ext uri="{BB962C8B-B14F-4D97-AF65-F5344CB8AC3E}">
        <p14:creationId xmlns:p14="http://schemas.microsoft.com/office/powerpoint/2010/main" val="32378951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3B170EA9-64F1-4466-8AB1-0D16ADDFD1F4}" type="datetimeFigureOut">
              <a:rPr lang="en-AU" smtClean="0"/>
              <a:t>16/05/2012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2A48C78-77F7-41E9-AB56-B993CF2265A2}" type="slidenum">
              <a:rPr lang="en-AU" smtClean="0"/>
              <a:t>‹#›</a:t>
            </a:fld>
            <a:endParaRPr lang="en-AU"/>
          </a:p>
        </p:txBody>
      </p:sp>
    </p:spTree>
    <p:extLst>
      <p:ext uri="{BB962C8B-B14F-4D97-AF65-F5344CB8AC3E}">
        <p14:creationId xmlns:p14="http://schemas.microsoft.com/office/powerpoint/2010/main" val="16442606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3B170EA9-64F1-4466-8AB1-0D16ADDFD1F4}" type="datetimeFigureOut">
              <a:rPr lang="en-AU" smtClean="0"/>
              <a:t>16/05/2012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2A48C78-77F7-41E9-AB56-B993CF2265A2}" type="slidenum">
              <a:rPr lang="en-AU" smtClean="0"/>
              <a:t>‹#›</a:t>
            </a:fld>
            <a:endParaRPr lang="en-AU"/>
          </a:p>
        </p:txBody>
      </p:sp>
    </p:spTree>
    <p:extLst>
      <p:ext uri="{BB962C8B-B14F-4D97-AF65-F5344CB8AC3E}">
        <p14:creationId xmlns:p14="http://schemas.microsoft.com/office/powerpoint/2010/main" val="33718742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B170EA9-64F1-4466-8AB1-0D16ADDFD1F4}" type="datetimeFigureOut">
              <a:rPr lang="en-AU" smtClean="0"/>
              <a:t>16/05/2012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2A48C78-77F7-41E9-AB56-B993CF2265A2}" type="slidenum">
              <a:rPr lang="en-AU" smtClean="0"/>
              <a:t>‹#›</a:t>
            </a:fld>
            <a:endParaRPr lang="en-AU"/>
          </a:p>
        </p:txBody>
      </p:sp>
    </p:spTree>
    <p:extLst>
      <p:ext uri="{BB962C8B-B14F-4D97-AF65-F5344CB8AC3E}">
        <p14:creationId xmlns:p14="http://schemas.microsoft.com/office/powerpoint/2010/main" val="38762804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3B170EA9-64F1-4466-8AB1-0D16ADDFD1F4}" type="datetimeFigureOut">
              <a:rPr lang="en-AU" smtClean="0"/>
              <a:t>16/05/2012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22A48C78-77F7-41E9-AB56-B993CF2265A2}" type="slidenum">
              <a:rPr lang="en-AU" smtClean="0"/>
              <a:t>‹#›</a:t>
            </a:fld>
            <a:endParaRPr lang="en-AU"/>
          </a:p>
        </p:txBody>
      </p:sp>
    </p:spTree>
    <p:extLst>
      <p:ext uri="{BB962C8B-B14F-4D97-AF65-F5344CB8AC3E}">
        <p14:creationId xmlns:p14="http://schemas.microsoft.com/office/powerpoint/2010/main" val="11448255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3B170EA9-64F1-4466-8AB1-0D16ADDFD1F4}" type="datetimeFigureOut">
              <a:rPr lang="en-AU" smtClean="0"/>
              <a:t>16/05/2012</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22A48C78-77F7-41E9-AB56-B993CF2265A2}" type="slidenum">
              <a:rPr lang="en-AU" smtClean="0"/>
              <a:t>‹#›</a:t>
            </a:fld>
            <a:endParaRPr lang="en-AU"/>
          </a:p>
        </p:txBody>
      </p:sp>
    </p:spTree>
    <p:extLst>
      <p:ext uri="{BB962C8B-B14F-4D97-AF65-F5344CB8AC3E}">
        <p14:creationId xmlns:p14="http://schemas.microsoft.com/office/powerpoint/2010/main" val="34704741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3B170EA9-64F1-4466-8AB1-0D16ADDFD1F4}" type="datetimeFigureOut">
              <a:rPr lang="en-AU" smtClean="0"/>
              <a:t>16/05/2012</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22A48C78-77F7-41E9-AB56-B993CF2265A2}" type="slidenum">
              <a:rPr lang="en-AU" smtClean="0"/>
              <a:t>‹#›</a:t>
            </a:fld>
            <a:endParaRPr lang="en-AU"/>
          </a:p>
        </p:txBody>
      </p:sp>
    </p:spTree>
    <p:extLst>
      <p:ext uri="{BB962C8B-B14F-4D97-AF65-F5344CB8AC3E}">
        <p14:creationId xmlns:p14="http://schemas.microsoft.com/office/powerpoint/2010/main" val="39032897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170EA9-64F1-4466-8AB1-0D16ADDFD1F4}" type="datetimeFigureOut">
              <a:rPr lang="en-AU" smtClean="0"/>
              <a:t>16/05/2012</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22A48C78-77F7-41E9-AB56-B993CF2265A2}" type="slidenum">
              <a:rPr lang="en-AU" smtClean="0"/>
              <a:t>‹#›</a:t>
            </a:fld>
            <a:endParaRPr lang="en-AU"/>
          </a:p>
        </p:txBody>
      </p:sp>
    </p:spTree>
    <p:extLst>
      <p:ext uri="{BB962C8B-B14F-4D97-AF65-F5344CB8AC3E}">
        <p14:creationId xmlns:p14="http://schemas.microsoft.com/office/powerpoint/2010/main" val="17371267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170EA9-64F1-4466-8AB1-0D16ADDFD1F4}" type="datetimeFigureOut">
              <a:rPr lang="en-AU" smtClean="0"/>
              <a:t>16/05/2012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22A48C78-77F7-41E9-AB56-B993CF2265A2}" type="slidenum">
              <a:rPr lang="en-AU" smtClean="0"/>
              <a:t>‹#›</a:t>
            </a:fld>
            <a:endParaRPr lang="en-AU"/>
          </a:p>
        </p:txBody>
      </p:sp>
    </p:spTree>
    <p:extLst>
      <p:ext uri="{BB962C8B-B14F-4D97-AF65-F5344CB8AC3E}">
        <p14:creationId xmlns:p14="http://schemas.microsoft.com/office/powerpoint/2010/main" val="27616116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170EA9-64F1-4466-8AB1-0D16ADDFD1F4}" type="datetimeFigureOut">
              <a:rPr lang="en-AU" smtClean="0"/>
              <a:t>16/05/2012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22A48C78-77F7-41E9-AB56-B993CF2265A2}" type="slidenum">
              <a:rPr lang="en-AU" smtClean="0"/>
              <a:t>‹#›</a:t>
            </a:fld>
            <a:endParaRPr lang="en-AU"/>
          </a:p>
        </p:txBody>
      </p:sp>
    </p:spTree>
    <p:extLst>
      <p:ext uri="{BB962C8B-B14F-4D97-AF65-F5344CB8AC3E}">
        <p14:creationId xmlns:p14="http://schemas.microsoft.com/office/powerpoint/2010/main" val="25184953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170EA9-64F1-4466-8AB1-0D16ADDFD1F4}" type="datetimeFigureOut">
              <a:rPr lang="en-AU" smtClean="0"/>
              <a:t>16/05/2012</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A48C78-77F7-41E9-AB56-B993CF2265A2}" type="slidenum">
              <a:rPr lang="en-AU" smtClean="0"/>
              <a:t>‹#›</a:t>
            </a:fld>
            <a:endParaRPr lang="en-AU"/>
          </a:p>
        </p:txBody>
      </p:sp>
    </p:spTree>
    <p:extLst>
      <p:ext uri="{BB962C8B-B14F-4D97-AF65-F5344CB8AC3E}">
        <p14:creationId xmlns:p14="http://schemas.microsoft.com/office/powerpoint/2010/main" val="12746801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pete.nbcs.nsw.edu.au/user/view.php?id=12&amp;course=30" TargetMode="Externa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hyperlink" Target="http://pete.nbcs.nsw.edu.au/user/view.php?id=12&amp;course=30" TargetMode="Externa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hyperlink" Target="http://pete.nbcs.nsw.edu.au/user/view.php?id=12&amp;course=30" TargetMode="Externa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AU" b="1" dirty="0" smtClean="0">
                <a:solidFill>
                  <a:schemeClr val="accent6">
                    <a:lumMod val="75000"/>
                  </a:schemeClr>
                </a:solidFill>
              </a:rPr>
              <a:t>Bambini in </a:t>
            </a:r>
            <a:r>
              <a:rPr lang="en-AU" b="1" dirty="0" err="1" smtClean="0">
                <a:solidFill>
                  <a:schemeClr val="accent6">
                    <a:lumMod val="75000"/>
                  </a:schemeClr>
                </a:solidFill>
              </a:rPr>
              <a:t>Cucina</a:t>
            </a:r>
            <a:r>
              <a:rPr lang="en-AU" dirty="0" smtClean="0"/>
              <a:t/>
            </a:r>
            <a:br>
              <a:rPr lang="en-AU" dirty="0" smtClean="0"/>
            </a:br>
            <a:r>
              <a:rPr lang="en-AU" sz="3600" dirty="0" smtClean="0"/>
              <a:t>NBCS</a:t>
            </a:r>
            <a:endParaRPr lang="en-AU" sz="3600" dirty="0"/>
          </a:p>
        </p:txBody>
      </p:sp>
      <p:sp>
        <p:nvSpPr>
          <p:cNvPr id="5" name="Subtitle 4"/>
          <p:cNvSpPr>
            <a:spLocks noGrp="1"/>
          </p:cNvSpPr>
          <p:nvPr>
            <p:ph type="subTitle" idx="1"/>
          </p:nvPr>
        </p:nvSpPr>
        <p:spPr/>
        <p:txBody>
          <a:bodyPr/>
          <a:lstStyle/>
          <a:p>
            <a:r>
              <a:rPr lang="en-AU" dirty="0" smtClean="0"/>
              <a:t>Learning for me is always a journey.</a:t>
            </a:r>
          </a:p>
          <a:p>
            <a:r>
              <a:rPr lang="en-AU" dirty="0" smtClean="0"/>
              <a:t>I see myself as facilitator &amp; co learner.</a:t>
            </a:r>
            <a:endParaRPr lang="en-AU" dirty="0"/>
          </a:p>
        </p:txBody>
      </p:sp>
    </p:spTree>
    <p:extLst>
      <p:ext uri="{BB962C8B-B14F-4D97-AF65-F5344CB8AC3E}">
        <p14:creationId xmlns:p14="http://schemas.microsoft.com/office/powerpoint/2010/main" val="14957357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The FORUM</a:t>
            </a:r>
            <a:br>
              <a:rPr lang="en-AU" dirty="0" smtClean="0"/>
            </a:br>
            <a:r>
              <a:rPr lang="en-AU" sz="2200" dirty="0" smtClean="0"/>
              <a:t>school intranet, secure site, </a:t>
            </a:r>
            <a:r>
              <a:rPr lang="en-AU" sz="2200" dirty="0" err="1" smtClean="0"/>
              <a:t>moodle</a:t>
            </a:r>
            <a:r>
              <a:rPr lang="en-AU" sz="2200" dirty="0" smtClean="0"/>
              <a:t> password </a:t>
            </a:r>
            <a:endParaRPr lang="en-AU" sz="2200" dirty="0"/>
          </a:p>
        </p:txBody>
      </p:sp>
      <p:sp>
        <p:nvSpPr>
          <p:cNvPr id="3" name="Content Placeholder 2"/>
          <p:cNvSpPr>
            <a:spLocks noGrp="1"/>
          </p:cNvSpPr>
          <p:nvPr>
            <p:ph idx="1"/>
          </p:nvPr>
        </p:nvSpPr>
        <p:spPr/>
        <p:txBody>
          <a:bodyPr>
            <a:normAutofit/>
          </a:bodyPr>
          <a:lstStyle/>
          <a:p>
            <a:pPr marL="0" indent="0" algn="ctr">
              <a:buNone/>
            </a:pPr>
            <a:r>
              <a:rPr lang="en-AU" b="1" dirty="0" smtClean="0">
                <a:solidFill>
                  <a:schemeClr val="accent6">
                    <a:lumMod val="75000"/>
                  </a:schemeClr>
                </a:solidFill>
              </a:rPr>
              <a:t>I chose this tool as a major form of qualitative feedback.</a:t>
            </a:r>
          </a:p>
          <a:p>
            <a:pPr marL="514350" indent="-514350">
              <a:buAutoNum type="arabicPeriod"/>
            </a:pPr>
            <a:r>
              <a:rPr lang="en-AU" dirty="0" smtClean="0"/>
              <a:t>Reflect on experience</a:t>
            </a:r>
          </a:p>
          <a:p>
            <a:pPr marL="514350" indent="-514350">
              <a:buFont typeface="Arial" pitchFamily="34" charset="0"/>
              <a:buAutoNum type="arabicPeriod"/>
            </a:pPr>
            <a:r>
              <a:rPr lang="en-AU" dirty="0" smtClean="0"/>
              <a:t>A place to share </a:t>
            </a:r>
            <a:r>
              <a:rPr lang="en-AU" dirty="0" err="1"/>
              <a:t>e</a:t>
            </a:r>
            <a:r>
              <a:rPr lang="en-AU" dirty="0" err="1" smtClean="0"/>
              <a:t>g</a:t>
            </a:r>
            <a:r>
              <a:rPr lang="en-AU" dirty="0" smtClean="0"/>
              <a:t>. background knowledge</a:t>
            </a:r>
          </a:p>
          <a:p>
            <a:pPr marL="514350" indent="-514350">
              <a:buAutoNum type="arabicPeriod"/>
            </a:pPr>
            <a:r>
              <a:rPr lang="en-AU" dirty="0" smtClean="0"/>
              <a:t>Ask questions</a:t>
            </a:r>
          </a:p>
          <a:p>
            <a:pPr marL="514350" indent="-514350">
              <a:buAutoNum type="arabicPeriod"/>
            </a:pPr>
            <a:r>
              <a:rPr lang="en-AU" dirty="0" smtClean="0"/>
              <a:t>Give opinion</a:t>
            </a:r>
          </a:p>
          <a:p>
            <a:pPr marL="514350" indent="-514350">
              <a:buAutoNum type="arabicPeriod"/>
            </a:pPr>
            <a:r>
              <a:rPr lang="en-AU" dirty="0" smtClean="0"/>
              <a:t>Connect with others, even our chef.</a:t>
            </a:r>
          </a:p>
          <a:p>
            <a:pPr marL="514350" indent="-514350">
              <a:buAutoNum type="arabicPeriod"/>
            </a:pPr>
            <a:endParaRPr lang="en-AU" dirty="0"/>
          </a:p>
        </p:txBody>
      </p:sp>
    </p:spTree>
    <p:extLst>
      <p:ext uri="{BB962C8B-B14F-4D97-AF65-F5344CB8AC3E}">
        <p14:creationId xmlns:p14="http://schemas.microsoft.com/office/powerpoint/2010/main" val="38284805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AU" dirty="0" smtClean="0">
                <a:solidFill>
                  <a:schemeClr val="accent6">
                    <a:lumMod val="75000"/>
                  </a:schemeClr>
                </a:solidFill>
              </a:rPr>
              <a:t>Our first Forum Post</a:t>
            </a:r>
            <a:endParaRPr lang="en-AU" dirty="0">
              <a:solidFill>
                <a:schemeClr val="accent6">
                  <a:lumMod val="75000"/>
                </a:schemeClr>
              </a:solidFill>
            </a:endParaRPr>
          </a:p>
        </p:txBody>
      </p:sp>
      <p:sp>
        <p:nvSpPr>
          <p:cNvPr id="5" name="Content Placeholder 4"/>
          <p:cNvSpPr>
            <a:spLocks noGrp="1"/>
          </p:cNvSpPr>
          <p:nvPr>
            <p:ph sz="half" idx="1"/>
          </p:nvPr>
        </p:nvSpPr>
        <p:spPr/>
        <p:txBody>
          <a:bodyPr>
            <a:normAutofit fontScale="70000" lnSpcReduction="20000"/>
          </a:bodyPr>
          <a:lstStyle/>
          <a:p>
            <a:pPr marL="0" indent="0">
              <a:buNone/>
            </a:pPr>
            <a:r>
              <a:rPr lang="en-AU" b="1" dirty="0" smtClean="0"/>
              <a:t>This is our class forum where each week everyone needs to contribute by either :</a:t>
            </a:r>
          </a:p>
          <a:p>
            <a:r>
              <a:rPr lang="en-AU" dirty="0" smtClean="0"/>
              <a:t>reflecting on the cooking experiences,</a:t>
            </a:r>
          </a:p>
          <a:p>
            <a:r>
              <a:rPr lang="en-AU" dirty="0" smtClean="0"/>
              <a:t>share great recipes,</a:t>
            </a:r>
          </a:p>
          <a:p>
            <a:r>
              <a:rPr lang="en-AU" dirty="0" smtClean="0"/>
              <a:t>share new learning about vocabulary we've tried</a:t>
            </a:r>
          </a:p>
          <a:p>
            <a:r>
              <a:rPr lang="en-AU" dirty="0" smtClean="0"/>
              <a:t>ask each other questions about Italian recipes we've tried</a:t>
            </a:r>
          </a:p>
          <a:p>
            <a:r>
              <a:rPr lang="en-AU" dirty="0" smtClean="0"/>
              <a:t>encourage each other positively both about our cooking and Italian language skills</a:t>
            </a:r>
          </a:p>
          <a:p>
            <a:r>
              <a:rPr lang="en-AU" dirty="0" err="1" smtClean="0"/>
              <a:t>Buon</a:t>
            </a:r>
            <a:r>
              <a:rPr lang="en-AU" dirty="0" smtClean="0"/>
              <a:t> Divertimento</a:t>
            </a:r>
          </a:p>
          <a:p>
            <a:endParaRPr lang="en-AU" dirty="0"/>
          </a:p>
        </p:txBody>
      </p:sp>
      <p:graphicFrame>
        <p:nvGraphicFramePr>
          <p:cNvPr id="7" name="Content Placeholder 6"/>
          <p:cNvGraphicFramePr>
            <a:graphicFrameLocks noGrp="1"/>
          </p:cNvGraphicFramePr>
          <p:nvPr>
            <p:ph sz="half" idx="2"/>
          </p:nvPr>
        </p:nvGraphicFramePr>
        <p:xfrm>
          <a:off x="4648200" y="2548619"/>
          <a:ext cx="4038599" cy="2599511"/>
        </p:xfrm>
        <a:graphic>
          <a:graphicData uri="http://schemas.openxmlformats.org/drawingml/2006/table">
            <a:tbl>
              <a:tblPr firstRow="1" firstCol="1" bandRow="1">
                <a:tableStyleId>{5C22544A-7EE6-4342-B048-85BDC9FD1C3A}</a:tableStyleId>
              </a:tblPr>
              <a:tblGrid>
                <a:gridCol w="721104"/>
                <a:gridCol w="3317495"/>
              </a:tblGrid>
              <a:tr h="1611697">
                <a:tc>
                  <a:txBody>
                    <a:bodyPr/>
                    <a:lstStyle/>
                    <a:p>
                      <a:pPr>
                        <a:lnSpc>
                          <a:spcPct val="115000"/>
                        </a:lnSpc>
                        <a:spcBef>
                          <a:spcPts val="1125"/>
                        </a:spcBef>
                        <a:spcAft>
                          <a:spcPts val="0"/>
                        </a:spcAft>
                      </a:pPr>
                      <a:r>
                        <a:rPr lang="en-AU" sz="800">
                          <a:effectLst/>
                          <a:highlight>
                            <a:srgbClr val="FFFF00"/>
                          </a:highlight>
                        </a:rPr>
                        <a:t>Week 6 Interviewing Chef Roberto</a:t>
                      </a:r>
                      <a:endParaRPr lang="en-AU" sz="900">
                        <a:effectLst/>
                      </a:endParaRPr>
                    </a:p>
                    <a:p>
                      <a:pPr>
                        <a:lnSpc>
                          <a:spcPct val="115000"/>
                        </a:lnSpc>
                        <a:spcBef>
                          <a:spcPts val="1125"/>
                        </a:spcBef>
                        <a:spcAft>
                          <a:spcPts val="0"/>
                        </a:spcAft>
                      </a:pPr>
                      <a:r>
                        <a:rPr lang="en-AU" sz="800">
                          <a:effectLst/>
                        </a:rPr>
                        <a:t>by </a:t>
                      </a:r>
                      <a:r>
                        <a:rPr lang="en-AU" sz="800" u="none" strike="noStrike">
                          <a:effectLst/>
                          <a:hlinkClick r:id="rId2"/>
                        </a:rPr>
                        <a:t>Imma Buono</a:t>
                      </a:r>
                      <a:r>
                        <a:rPr lang="en-AU" sz="800">
                          <a:effectLst/>
                        </a:rPr>
                        <a:t> - Saturday, 28 May 2011, 08:38 PM</a:t>
                      </a:r>
                      <a:endParaRPr lang="en-AU" sz="900">
                        <a:effectLst/>
                        <a:latin typeface="Palatino Linotype"/>
                        <a:ea typeface="Calibri"/>
                        <a:cs typeface="Times New Roman"/>
                      </a:endParaRPr>
                    </a:p>
                  </a:txBody>
                  <a:tcPr marL="31194" marR="31194" marT="31194" marB="31194" anchor="ctr"/>
                </a:tc>
                <a:tc>
                  <a:txBody>
                    <a:bodyPr/>
                    <a:lstStyle/>
                    <a:p>
                      <a:endParaRPr lang="en-AU" sz="1500"/>
                    </a:p>
                  </a:txBody>
                  <a:tcPr marL="74866" marR="74866" marT="37433" marB="37433"/>
                </a:tc>
              </a:tr>
              <a:tr h="987814">
                <a:tc>
                  <a:txBody>
                    <a:bodyPr/>
                    <a:lstStyle/>
                    <a:p>
                      <a:pPr>
                        <a:lnSpc>
                          <a:spcPct val="115000"/>
                        </a:lnSpc>
                      </a:pPr>
                      <a:endParaRPr lang="en-AU" sz="900">
                        <a:effectLst/>
                        <a:latin typeface="Palatino Linotype"/>
                      </a:endParaRPr>
                    </a:p>
                  </a:txBody>
                  <a:tcPr marL="31194" marR="31194" marT="31194" marB="31194"/>
                </a:tc>
                <a:tc>
                  <a:txBody>
                    <a:bodyPr/>
                    <a:lstStyle/>
                    <a:p>
                      <a:pPr>
                        <a:lnSpc>
                          <a:spcPct val="115000"/>
                        </a:lnSpc>
                        <a:spcAft>
                          <a:spcPts val="1000"/>
                        </a:spcAft>
                      </a:pPr>
                      <a:r>
                        <a:rPr lang="en-AU" sz="800" dirty="0">
                          <a:effectLst/>
                        </a:rPr>
                        <a:t>What did you find most interesting about Roberto's responses ?</a:t>
                      </a:r>
                      <a:endParaRPr lang="en-AU" sz="900" dirty="0">
                        <a:effectLst/>
                      </a:endParaRPr>
                    </a:p>
                    <a:p>
                      <a:pPr>
                        <a:lnSpc>
                          <a:spcPct val="115000"/>
                        </a:lnSpc>
                        <a:spcAft>
                          <a:spcPts val="1000"/>
                        </a:spcAft>
                      </a:pPr>
                      <a:r>
                        <a:rPr lang="en-AU" sz="800" dirty="0">
                          <a:effectLst/>
                        </a:rPr>
                        <a:t>were you surprised by any of them ?</a:t>
                      </a:r>
                      <a:endParaRPr lang="en-AU" sz="900" dirty="0">
                        <a:effectLst/>
                      </a:endParaRPr>
                    </a:p>
                    <a:p>
                      <a:pPr>
                        <a:lnSpc>
                          <a:spcPct val="115000"/>
                        </a:lnSpc>
                        <a:spcAft>
                          <a:spcPts val="1000"/>
                        </a:spcAft>
                      </a:pPr>
                      <a:r>
                        <a:rPr lang="en-AU" sz="800" dirty="0">
                          <a:effectLst/>
                        </a:rPr>
                        <a:t>What did you think of our volunteers' yummy Tiramisu` ? Remember to thank them.</a:t>
                      </a:r>
                      <a:endParaRPr lang="en-AU" sz="900" dirty="0">
                        <a:effectLst/>
                        <a:latin typeface="Palatino Linotype"/>
                        <a:ea typeface="Calibri"/>
                        <a:cs typeface="Times New Roman"/>
                      </a:endParaRPr>
                    </a:p>
                  </a:txBody>
                  <a:tcPr marL="31194" marR="31194" marT="31194" marB="31194" anchor="ctr"/>
                </a:tc>
              </a:tr>
            </a:tbl>
          </a:graphicData>
        </a:graphic>
      </p:graphicFrame>
    </p:spTree>
    <p:extLst>
      <p:ext uri="{BB962C8B-B14F-4D97-AF65-F5344CB8AC3E}">
        <p14:creationId xmlns:p14="http://schemas.microsoft.com/office/powerpoint/2010/main" val="9936153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smtClean="0">
                <a:solidFill>
                  <a:schemeClr val="accent6">
                    <a:lumMod val="75000"/>
                  </a:schemeClr>
                </a:solidFill>
              </a:rPr>
              <a:t>Some responses….</a:t>
            </a:r>
            <a:endParaRPr lang="en-AU" dirty="0">
              <a:solidFill>
                <a:schemeClr val="accent6">
                  <a:lumMod val="75000"/>
                </a:schemeClr>
              </a:solidFill>
            </a:endParaRPr>
          </a:p>
        </p:txBody>
      </p:sp>
      <p:sp>
        <p:nvSpPr>
          <p:cNvPr id="6" name="Content Placeholder 5"/>
          <p:cNvSpPr>
            <a:spLocks noGrp="1"/>
          </p:cNvSpPr>
          <p:nvPr>
            <p:ph sz="half" idx="1"/>
          </p:nvPr>
        </p:nvSpPr>
        <p:spPr/>
        <p:txBody>
          <a:bodyPr>
            <a:normAutofit fontScale="47500" lnSpcReduction="20000"/>
          </a:bodyPr>
          <a:lstStyle/>
          <a:p>
            <a:r>
              <a:rPr lang="en-AU" sz="3300" dirty="0" smtClean="0"/>
              <a:t>It was great to meet Chef Roberto and to hear his stories and recipes. I found it interesting that his parents were not chefs but he was inspired by his grandparents and most of all his love of food!    </a:t>
            </a:r>
          </a:p>
          <a:p>
            <a:r>
              <a:rPr lang="en-AU" sz="3300" dirty="0" smtClean="0"/>
              <a:t>I found seeing Chef Roberto was cool because not other much other schools get to have this experience so it was awesome. </a:t>
            </a:r>
          </a:p>
          <a:p>
            <a:pPr marL="0" indent="0">
              <a:buNone/>
            </a:pPr>
            <a:r>
              <a:rPr lang="en-AU" sz="3300" dirty="0" smtClean="0">
                <a:solidFill>
                  <a:schemeClr val="accent6">
                    <a:lumMod val="75000"/>
                  </a:schemeClr>
                </a:solidFill>
              </a:rPr>
              <a:t>Chef~</a:t>
            </a:r>
          </a:p>
          <a:p>
            <a:r>
              <a:rPr lang="en-AU" sz="3300" dirty="0" smtClean="0"/>
              <a:t>hi guys </a:t>
            </a:r>
            <a:r>
              <a:rPr lang="en-AU" sz="3300" dirty="0" err="1" smtClean="0"/>
              <a:t>i</a:t>
            </a:r>
            <a:r>
              <a:rPr lang="en-AU" sz="3300" dirty="0" smtClean="0"/>
              <a:t> am </a:t>
            </a:r>
            <a:r>
              <a:rPr lang="en-AU" sz="3300" dirty="0" err="1" smtClean="0"/>
              <a:t>roberto</a:t>
            </a:r>
            <a:r>
              <a:rPr lang="en-AU" sz="3300" dirty="0" smtClean="0"/>
              <a:t>.....</a:t>
            </a:r>
          </a:p>
          <a:p>
            <a:pPr marL="0" indent="0">
              <a:buNone/>
            </a:pPr>
            <a:r>
              <a:rPr lang="en-AU" sz="3300" dirty="0" err="1" smtClean="0"/>
              <a:t>i</a:t>
            </a:r>
            <a:r>
              <a:rPr lang="en-AU" sz="3300" dirty="0" smtClean="0"/>
              <a:t> want to apologize in  advance for all my spelling mistakes!!! thank you all for your nice comments about </a:t>
            </a:r>
            <a:r>
              <a:rPr lang="en-AU" sz="3300" dirty="0" err="1" smtClean="0"/>
              <a:t>me,i</a:t>
            </a:r>
            <a:r>
              <a:rPr lang="en-AU" sz="3300" dirty="0" smtClean="0"/>
              <a:t> will be back with you in the kitchen next </a:t>
            </a:r>
            <a:r>
              <a:rPr lang="en-AU" sz="3300" dirty="0" err="1" smtClean="0"/>
              <a:t>tuesday</a:t>
            </a:r>
            <a:r>
              <a:rPr lang="en-AU" sz="3300" dirty="0" smtClean="0"/>
              <a:t> for a nice "</a:t>
            </a:r>
            <a:r>
              <a:rPr lang="en-AU" sz="3300" dirty="0" err="1" smtClean="0"/>
              <a:t>contorno</a:t>
            </a:r>
            <a:r>
              <a:rPr lang="en-AU" sz="3300" dirty="0" smtClean="0"/>
              <a:t>" that your very nice teacher Imma organized!!!!</a:t>
            </a:r>
          </a:p>
          <a:p>
            <a:pPr marL="0" indent="0">
              <a:buNone/>
            </a:pPr>
            <a:r>
              <a:rPr lang="en-AU" sz="3300" dirty="0" smtClean="0"/>
              <a:t>I want to share with you my tiramisu' recipe:</a:t>
            </a:r>
          </a:p>
          <a:p>
            <a:endParaRPr lang="en-AU" sz="1800" dirty="0" smtClean="0"/>
          </a:p>
          <a:p>
            <a:endParaRPr lang="en-AU" dirty="0"/>
          </a:p>
        </p:txBody>
      </p:sp>
      <p:sp>
        <p:nvSpPr>
          <p:cNvPr id="7" name="Content Placeholder 6"/>
          <p:cNvSpPr>
            <a:spLocks noGrp="1"/>
          </p:cNvSpPr>
          <p:nvPr>
            <p:ph sz="half" idx="2"/>
          </p:nvPr>
        </p:nvSpPr>
        <p:spPr/>
        <p:txBody>
          <a:bodyPr>
            <a:normAutofit fontScale="47500" lnSpcReduction="20000"/>
          </a:bodyPr>
          <a:lstStyle/>
          <a:p>
            <a:r>
              <a:rPr lang="en-AU" dirty="0" smtClean="0"/>
              <a:t>5 egg yolk</a:t>
            </a:r>
          </a:p>
          <a:p>
            <a:r>
              <a:rPr lang="en-AU" dirty="0" smtClean="0"/>
              <a:t>5 table spoons of sugar</a:t>
            </a:r>
          </a:p>
          <a:p>
            <a:r>
              <a:rPr lang="en-AU" dirty="0" smtClean="0"/>
              <a:t>5 white of egg</a:t>
            </a:r>
          </a:p>
          <a:p>
            <a:r>
              <a:rPr lang="en-AU" dirty="0" smtClean="0"/>
              <a:t>500 g of mascarpone cheese</a:t>
            </a:r>
          </a:p>
          <a:p>
            <a:r>
              <a:rPr lang="en-AU" dirty="0" smtClean="0"/>
              <a:t>200 ml pure </a:t>
            </a:r>
            <a:r>
              <a:rPr lang="en-AU" dirty="0" err="1" smtClean="0"/>
              <a:t>creme</a:t>
            </a:r>
            <a:endParaRPr lang="en-AU" dirty="0" smtClean="0"/>
          </a:p>
          <a:p>
            <a:r>
              <a:rPr lang="en-AU" dirty="0" smtClean="0"/>
              <a:t>300 g </a:t>
            </a:r>
            <a:r>
              <a:rPr lang="en-AU" dirty="0" err="1" smtClean="0"/>
              <a:t>savoiardi</a:t>
            </a:r>
            <a:r>
              <a:rPr lang="en-AU" dirty="0" smtClean="0"/>
              <a:t> biscuits</a:t>
            </a:r>
          </a:p>
          <a:p>
            <a:r>
              <a:rPr lang="en-AU" dirty="0" smtClean="0"/>
              <a:t>150 ml coffee with a shot of amaretto </a:t>
            </a:r>
            <a:r>
              <a:rPr lang="en-AU" dirty="0" err="1" smtClean="0"/>
              <a:t>liquer</a:t>
            </a:r>
            <a:endParaRPr lang="en-AU" dirty="0" smtClean="0"/>
          </a:p>
          <a:p>
            <a:r>
              <a:rPr lang="en-AU" dirty="0" smtClean="0"/>
              <a:t>100 g shave </a:t>
            </a:r>
            <a:r>
              <a:rPr lang="en-AU" dirty="0" err="1" smtClean="0"/>
              <a:t>choccolate</a:t>
            </a:r>
            <a:endParaRPr lang="en-AU" dirty="0" smtClean="0"/>
          </a:p>
          <a:p>
            <a:r>
              <a:rPr lang="en-AU" dirty="0" smtClean="0"/>
              <a:t>mix the egg yolk with sugar until it becomes frothy and </a:t>
            </a:r>
            <a:r>
              <a:rPr lang="en-AU" dirty="0" err="1" smtClean="0"/>
              <a:t>creamy.Add</a:t>
            </a:r>
            <a:r>
              <a:rPr lang="en-AU" dirty="0" smtClean="0"/>
              <a:t> the </a:t>
            </a:r>
            <a:r>
              <a:rPr lang="en-AU" dirty="0" err="1" smtClean="0"/>
              <a:t>mascarpone.wipe</a:t>
            </a:r>
            <a:r>
              <a:rPr lang="en-AU" dirty="0" smtClean="0"/>
              <a:t> your </a:t>
            </a:r>
            <a:r>
              <a:rPr lang="en-AU" dirty="0" err="1" smtClean="0"/>
              <a:t>creme</a:t>
            </a:r>
            <a:r>
              <a:rPr lang="en-AU" dirty="0" smtClean="0"/>
              <a:t> and white egg(separate) and add to the mascarpone really gently...</a:t>
            </a:r>
          </a:p>
          <a:p>
            <a:r>
              <a:rPr lang="en-AU" dirty="0" smtClean="0"/>
              <a:t>dip the biscuits inside the coffee and layers up your bowl with biscuits and your mascarpone </a:t>
            </a:r>
            <a:r>
              <a:rPr lang="en-AU" dirty="0" err="1" smtClean="0"/>
              <a:t>mix..Finish</a:t>
            </a:r>
            <a:r>
              <a:rPr lang="en-AU" dirty="0" smtClean="0"/>
              <a:t> off with shave </a:t>
            </a:r>
            <a:r>
              <a:rPr lang="en-AU" dirty="0" err="1" smtClean="0"/>
              <a:t>choccolate</a:t>
            </a:r>
            <a:r>
              <a:rPr lang="en-AU" dirty="0" smtClean="0"/>
              <a:t>.</a:t>
            </a:r>
          </a:p>
          <a:p>
            <a:r>
              <a:rPr lang="en-AU" dirty="0" smtClean="0"/>
              <a:t>Keep in the fridge for 2 hours and serve it!!!!!!!!!!!!!</a:t>
            </a:r>
          </a:p>
          <a:p>
            <a:r>
              <a:rPr lang="en-AU" dirty="0" smtClean="0"/>
              <a:t>Thank you everyone and see you soon.......</a:t>
            </a:r>
            <a:endParaRPr lang="en-AU" dirty="0"/>
          </a:p>
        </p:txBody>
      </p:sp>
      <p:sp>
        <p:nvSpPr>
          <p:cNvPr id="9" name="Right Arrow 8"/>
          <p:cNvSpPr/>
          <p:nvPr/>
        </p:nvSpPr>
        <p:spPr>
          <a:xfrm rot="19241886">
            <a:off x="4247153" y="5131105"/>
            <a:ext cx="1440160" cy="1080120"/>
          </a:xfrm>
          <a:prstGeom prst="rightArrow">
            <a:avLst>
              <a:gd name="adj1" fmla="val 55029"/>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1869812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solidFill>
                  <a:schemeClr val="accent6">
                    <a:lumMod val="75000"/>
                  </a:schemeClr>
                </a:solidFill>
              </a:rPr>
              <a:t>Do you have a special family recipe ?</a:t>
            </a:r>
            <a:endParaRPr lang="en-AU" dirty="0">
              <a:solidFill>
                <a:schemeClr val="accent6">
                  <a:lumMod val="75000"/>
                </a:schemeClr>
              </a:solidFil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738275639"/>
              </p:ext>
            </p:extLst>
          </p:nvPr>
        </p:nvGraphicFramePr>
        <p:xfrm>
          <a:off x="457200" y="1800709"/>
          <a:ext cx="4038600" cy="4265152"/>
        </p:xfrm>
        <a:graphic>
          <a:graphicData uri="http://schemas.openxmlformats.org/drawingml/2006/table">
            <a:tbl>
              <a:tblPr firstRow="1" firstCol="1" bandRow="1">
                <a:tableStyleId>{5C22544A-7EE6-4342-B048-85BDC9FD1C3A}</a:tableStyleId>
              </a:tblPr>
              <a:tblGrid>
                <a:gridCol w="331506"/>
                <a:gridCol w="3707094"/>
              </a:tblGrid>
              <a:tr h="2269326">
                <a:tc>
                  <a:txBody>
                    <a:bodyPr/>
                    <a:lstStyle/>
                    <a:p>
                      <a:pPr>
                        <a:lnSpc>
                          <a:spcPct val="115000"/>
                        </a:lnSpc>
                        <a:spcAft>
                          <a:spcPts val="1000"/>
                        </a:spcAft>
                      </a:pPr>
                      <a:r>
                        <a:rPr lang="en-AU" sz="800" dirty="0">
                          <a:effectLst/>
                          <a:highlight>
                            <a:srgbClr val="FFFF00"/>
                          </a:highlight>
                        </a:rPr>
                        <a:t>Week: 5</a:t>
                      </a:r>
                      <a:r>
                        <a:rPr lang="en-AU" sz="800" dirty="0">
                          <a:effectLst/>
                        </a:rPr>
                        <a:t> </a:t>
                      </a:r>
                      <a:r>
                        <a:rPr lang="en-AU" sz="800" dirty="0">
                          <a:effectLst/>
                          <a:highlight>
                            <a:srgbClr val="FFFF00"/>
                          </a:highlight>
                        </a:rPr>
                        <a:t>Your Family Recipes</a:t>
                      </a:r>
                      <a:endParaRPr lang="en-AU" sz="800" dirty="0">
                        <a:effectLst/>
                      </a:endParaRPr>
                    </a:p>
                    <a:p>
                      <a:pPr>
                        <a:lnSpc>
                          <a:spcPct val="115000"/>
                        </a:lnSpc>
                        <a:spcAft>
                          <a:spcPts val="1000"/>
                        </a:spcAft>
                      </a:pPr>
                      <a:r>
                        <a:rPr lang="en-AU" sz="800" dirty="0">
                          <a:effectLst/>
                        </a:rPr>
                        <a:t>by </a:t>
                      </a:r>
                      <a:r>
                        <a:rPr lang="en-AU" sz="800" u="sng" dirty="0">
                          <a:effectLst/>
                          <a:hlinkClick r:id="rId2"/>
                        </a:rPr>
                        <a:t>Imma Buono</a:t>
                      </a:r>
                      <a:r>
                        <a:rPr lang="en-AU" sz="800" dirty="0">
                          <a:effectLst/>
                        </a:rPr>
                        <a:t> - Monday, 30 May 2011, 09:04 AM</a:t>
                      </a:r>
                      <a:endParaRPr lang="en-AU" sz="800" dirty="0">
                        <a:effectLst/>
                        <a:latin typeface="Palatino Linotype"/>
                        <a:ea typeface="Calibri"/>
                        <a:cs typeface="Times New Roman"/>
                      </a:endParaRPr>
                    </a:p>
                  </a:txBody>
                  <a:tcPr marL="27936" marR="27936" marT="27936" marB="27936" anchor="ctr"/>
                </a:tc>
                <a:tc>
                  <a:txBody>
                    <a:bodyPr/>
                    <a:lstStyle/>
                    <a:p>
                      <a:endParaRPr lang="en-AU" sz="1300" dirty="0"/>
                    </a:p>
                  </a:txBody>
                  <a:tcPr marL="67046" marR="67046" marT="33523" marB="33523"/>
                </a:tc>
              </a:tr>
              <a:tr h="1748787">
                <a:tc>
                  <a:txBody>
                    <a:bodyPr/>
                    <a:lstStyle/>
                    <a:p>
                      <a:pPr>
                        <a:lnSpc>
                          <a:spcPct val="115000"/>
                        </a:lnSpc>
                      </a:pPr>
                      <a:endParaRPr lang="en-AU" sz="800">
                        <a:effectLst/>
                        <a:latin typeface="Palatino Linotype"/>
                      </a:endParaRPr>
                    </a:p>
                  </a:txBody>
                  <a:tcPr marL="27936" marR="27936" marT="27936" marB="27936"/>
                </a:tc>
                <a:tc>
                  <a:txBody>
                    <a:bodyPr/>
                    <a:lstStyle/>
                    <a:p>
                      <a:pPr>
                        <a:lnSpc>
                          <a:spcPct val="115000"/>
                        </a:lnSpc>
                        <a:spcAft>
                          <a:spcPts val="1000"/>
                        </a:spcAft>
                      </a:pPr>
                      <a:r>
                        <a:rPr lang="en-AU" sz="800" dirty="0">
                          <a:effectLst/>
                        </a:rPr>
                        <a:t>Do you have a special family recipe which has been passed down to you ? Maybe it's grandmother's special cake or biscuits ? Have you learnt how to make it or helped make it ? When do you tend to eat it ? </a:t>
                      </a:r>
                      <a:r>
                        <a:rPr lang="en-AU" sz="800" dirty="0" err="1">
                          <a:effectLst/>
                        </a:rPr>
                        <a:t>eg</a:t>
                      </a:r>
                      <a:r>
                        <a:rPr lang="en-AU" sz="800" dirty="0">
                          <a:effectLst/>
                        </a:rPr>
                        <a:t>. Christmas or special celebrations.</a:t>
                      </a:r>
                    </a:p>
                    <a:p>
                      <a:pPr>
                        <a:lnSpc>
                          <a:spcPct val="115000"/>
                        </a:lnSpc>
                        <a:spcAft>
                          <a:spcPts val="1000"/>
                        </a:spcAft>
                      </a:pPr>
                      <a:r>
                        <a:rPr lang="en-AU" sz="800" dirty="0">
                          <a:effectLst/>
                        </a:rPr>
                        <a:t>Tell us about it.</a:t>
                      </a:r>
                    </a:p>
                    <a:p>
                      <a:pPr>
                        <a:lnSpc>
                          <a:spcPct val="115000"/>
                        </a:lnSpc>
                        <a:spcAft>
                          <a:spcPts val="1000"/>
                        </a:spcAft>
                      </a:pPr>
                      <a:r>
                        <a:rPr lang="en-AU" sz="800" dirty="0">
                          <a:effectLst/>
                        </a:rPr>
                        <a:t>My dad has taught me how to make gnocchi. His mum taught him. I like to have gnocchi with a basil pesto sauce. We also make our own pasta sauce and the first time I helped with that I was six years old. Our entire family would come to our house and that means all of my cousins, aunts and uncles ! We would make 3-500 bottles of salsa which we then divide up amongst our families. It's loads of fun.</a:t>
                      </a:r>
                    </a:p>
                    <a:p>
                      <a:pPr>
                        <a:lnSpc>
                          <a:spcPct val="115000"/>
                        </a:lnSpc>
                        <a:spcAft>
                          <a:spcPts val="1000"/>
                        </a:spcAft>
                      </a:pPr>
                      <a:r>
                        <a:rPr lang="en-AU" sz="800" dirty="0">
                          <a:effectLst/>
                        </a:rPr>
                        <a:t>My mum has taught me how to make our special Easter cake. </a:t>
                      </a:r>
                      <a:r>
                        <a:rPr lang="en-AU" sz="800" dirty="0" err="1">
                          <a:effectLst/>
                        </a:rPr>
                        <a:t>Maestra</a:t>
                      </a:r>
                      <a:r>
                        <a:rPr lang="en-AU" sz="800" dirty="0">
                          <a:effectLst/>
                        </a:rPr>
                        <a:t> Buono.</a:t>
                      </a:r>
                      <a:endParaRPr lang="en-AU" sz="800" dirty="0">
                        <a:effectLst/>
                        <a:latin typeface="Palatino Linotype"/>
                        <a:ea typeface="Calibri"/>
                        <a:cs typeface="Times New Roman"/>
                      </a:endParaRPr>
                    </a:p>
                  </a:txBody>
                  <a:tcPr marL="27936" marR="27936" marT="27936" marB="27936" anchor="ctr"/>
                </a:tc>
              </a:tr>
            </a:tbl>
          </a:graphicData>
        </a:graphic>
      </p:graphicFrame>
      <p:sp>
        <p:nvSpPr>
          <p:cNvPr id="4" name="Content Placeholder 3"/>
          <p:cNvSpPr>
            <a:spLocks noGrp="1"/>
          </p:cNvSpPr>
          <p:nvPr>
            <p:ph sz="half" idx="2"/>
          </p:nvPr>
        </p:nvSpPr>
        <p:spPr/>
        <p:txBody>
          <a:bodyPr>
            <a:normAutofit fontScale="32500" lnSpcReduction="20000"/>
          </a:bodyPr>
          <a:lstStyle/>
          <a:p>
            <a:r>
              <a:rPr lang="en-AU" dirty="0" smtClean="0"/>
              <a:t>my family recipe is apricot chicken and </a:t>
            </a:r>
            <a:r>
              <a:rPr lang="en-AU" dirty="0" err="1" smtClean="0"/>
              <a:t>i</a:t>
            </a:r>
            <a:r>
              <a:rPr lang="en-AU" dirty="0" smtClean="0"/>
              <a:t> can make it myself!!! And veggies on the side with a drink</a:t>
            </a:r>
          </a:p>
          <a:p>
            <a:r>
              <a:rPr lang="en-AU" dirty="0" smtClean="0"/>
              <a:t>MY family recipe is my nannas short bread! She makes lovely cookies and gives them to us.</a:t>
            </a:r>
          </a:p>
          <a:p>
            <a:r>
              <a:rPr lang="en-AU" dirty="0" smtClean="0"/>
              <a:t>in my family a chocolate cupcake is passed down and </a:t>
            </a:r>
            <a:r>
              <a:rPr lang="en-AU" dirty="0" err="1" smtClean="0"/>
              <a:t>i</a:t>
            </a:r>
            <a:r>
              <a:rPr lang="en-AU" dirty="0" smtClean="0"/>
              <a:t> have not made it but </a:t>
            </a:r>
            <a:r>
              <a:rPr lang="en-AU" dirty="0" err="1" smtClean="0"/>
              <a:t>i</a:t>
            </a:r>
            <a:r>
              <a:rPr lang="en-AU" dirty="0" smtClean="0"/>
              <a:t> hope to make and it is yummy</a:t>
            </a:r>
          </a:p>
          <a:p>
            <a:r>
              <a:rPr lang="en-AU" dirty="0" smtClean="0"/>
              <a:t>my family recipe is </a:t>
            </a:r>
            <a:r>
              <a:rPr lang="en-AU" dirty="0" err="1" smtClean="0"/>
              <a:t>tripple</a:t>
            </a:r>
            <a:r>
              <a:rPr lang="en-AU" dirty="0" smtClean="0"/>
              <a:t> chocolate brownies</a:t>
            </a:r>
          </a:p>
          <a:p>
            <a:r>
              <a:rPr lang="en-AU" dirty="0" smtClean="0"/>
              <a:t>you put in 2 dark chocolate bars in then 1 white chocolate bar then milk chocolate bar. it's awesome.</a:t>
            </a:r>
          </a:p>
          <a:p>
            <a:r>
              <a:rPr lang="en-AU" dirty="0" smtClean="0"/>
              <a:t>My family recipe is a berry cake that my Gran </a:t>
            </a:r>
            <a:r>
              <a:rPr lang="en-AU" dirty="0" err="1" smtClean="0"/>
              <a:t>tought</a:t>
            </a:r>
            <a:r>
              <a:rPr lang="en-AU" dirty="0" smtClean="0"/>
              <a:t> me how to make. We have it every Christmas!!!</a:t>
            </a:r>
          </a:p>
          <a:p>
            <a:r>
              <a:rPr lang="en-AU" dirty="0" smtClean="0"/>
              <a:t>One of my </a:t>
            </a:r>
            <a:r>
              <a:rPr lang="en-AU" dirty="0" err="1" smtClean="0"/>
              <a:t>famililies</a:t>
            </a:r>
            <a:r>
              <a:rPr lang="en-AU" dirty="0" smtClean="0"/>
              <a:t> </a:t>
            </a:r>
            <a:r>
              <a:rPr lang="en-AU" dirty="0" err="1" smtClean="0"/>
              <a:t>recipies</a:t>
            </a:r>
            <a:r>
              <a:rPr lang="en-AU" dirty="0" smtClean="0"/>
              <a:t> is a boiled fruit cake. This recipe has been passed down from my grandmother to my mum then to me. My mum has recently made this cake for afternoon tea. It is so easy and </a:t>
            </a:r>
            <a:r>
              <a:rPr lang="en-AU" dirty="0" err="1" smtClean="0"/>
              <a:t>i</a:t>
            </a:r>
            <a:r>
              <a:rPr lang="en-AU" dirty="0" smtClean="0"/>
              <a:t> hope my mum will teach me soon.</a:t>
            </a:r>
          </a:p>
          <a:p>
            <a:r>
              <a:rPr lang="en-AU" dirty="0" smtClean="0"/>
              <a:t>I do not have a family recipe. But </a:t>
            </a:r>
            <a:r>
              <a:rPr lang="en-AU" dirty="0" err="1" smtClean="0"/>
              <a:t>i</a:t>
            </a:r>
            <a:r>
              <a:rPr lang="en-AU" dirty="0" smtClean="0"/>
              <a:t> would like one.</a:t>
            </a:r>
          </a:p>
          <a:p>
            <a:r>
              <a:rPr lang="en-AU" dirty="0" smtClean="0"/>
              <a:t>My Great Auntie taught my family to make Zucchini Fritters, we usually have them at family gatherings. My Nan has tough me and my family to make Meatballs, we usually make them at BBQ's or family gatherings.  My Nan has taught me and my family to make Stuffed Eggplant, we usually have them at BBQ's.</a:t>
            </a:r>
          </a:p>
          <a:p>
            <a:endParaRPr lang="en-AU" dirty="0" smtClean="0"/>
          </a:p>
          <a:p>
            <a:r>
              <a:rPr lang="en-AU" dirty="0" smtClean="0"/>
              <a:t>I have had my </a:t>
            </a:r>
            <a:r>
              <a:rPr lang="en-AU" dirty="0" err="1" smtClean="0"/>
              <a:t>nonna’s</a:t>
            </a:r>
            <a:r>
              <a:rPr lang="en-AU" dirty="0" smtClean="0"/>
              <a:t> </a:t>
            </a:r>
            <a:r>
              <a:rPr lang="en-AU" dirty="0" err="1" smtClean="0"/>
              <a:t>spagghetti</a:t>
            </a:r>
            <a:r>
              <a:rPr lang="en-AU" dirty="0" smtClean="0"/>
              <a:t> and my mum has got the recipe. But when my mum tries to make she can't get that sort of flavour the same as my </a:t>
            </a:r>
            <a:r>
              <a:rPr lang="en-AU" dirty="0" err="1" smtClean="0"/>
              <a:t>nonna’s</a:t>
            </a:r>
            <a:r>
              <a:rPr lang="en-AU" dirty="0" smtClean="0"/>
              <a:t> can because she doesn't try it often. My </a:t>
            </a:r>
            <a:r>
              <a:rPr lang="en-AU" dirty="0" err="1" smtClean="0"/>
              <a:t>nonna</a:t>
            </a:r>
            <a:r>
              <a:rPr lang="en-AU" dirty="0" smtClean="0"/>
              <a:t> also makes a sort of biscuit that is really hot when it comes out of the oven. The biscuit has a raw egg in the middle but then it cooks after a while and  the biscuit softens and it is delicious but my </a:t>
            </a:r>
            <a:r>
              <a:rPr lang="en-AU" dirty="0" err="1" smtClean="0"/>
              <a:t>nonna</a:t>
            </a:r>
            <a:r>
              <a:rPr lang="en-AU" dirty="0" smtClean="0"/>
              <a:t> only cooks it on Easter day we don't have the recipe though.</a:t>
            </a:r>
          </a:p>
          <a:p>
            <a:r>
              <a:rPr lang="en-AU" dirty="0" smtClean="0"/>
              <a:t>I have a family recipe that got passed to my mum and then passed on to me it is a Spanish chilli dish I was about ten when </a:t>
            </a:r>
            <a:r>
              <a:rPr lang="en-AU" dirty="0" err="1" smtClean="0"/>
              <a:t>i</a:t>
            </a:r>
            <a:r>
              <a:rPr lang="en-AU" dirty="0" smtClean="0"/>
              <a:t> started cooking this type of dish and you can have it with anything you want it is really nice and tasty.</a:t>
            </a:r>
          </a:p>
          <a:p>
            <a:r>
              <a:rPr lang="en-AU" dirty="0" smtClean="0"/>
              <a:t>One of my favourite family recipes comes from my </a:t>
            </a:r>
            <a:r>
              <a:rPr lang="en-AU" dirty="0" err="1" smtClean="0"/>
              <a:t>chinese</a:t>
            </a:r>
            <a:r>
              <a:rPr lang="en-AU" dirty="0" smtClean="0"/>
              <a:t> grandfather which is tomato, beef, rice. In Cantonese it's called </a:t>
            </a:r>
            <a:r>
              <a:rPr lang="en-AU" dirty="0" err="1" smtClean="0"/>
              <a:t>faanke</a:t>
            </a:r>
            <a:r>
              <a:rPr lang="en-AU" dirty="0" smtClean="0"/>
              <a:t>, </a:t>
            </a:r>
            <a:r>
              <a:rPr lang="en-AU" dirty="0" err="1" smtClean="0"/>
              <a:t>ngauhyuhk</a:t>
            </a:r>
            <a:r>
              <a:rPr lang="en-AU" dirty="0" smtClean="0"/>
              <a:t>, </a:t>
            </a:r>
            <a:r>
              <a:rPr lang="en-AU" dirty="0" err="1" smtClean="0"/>
              <a:t>faahn</a:t>
            </a:r>
            <a:r>
              <a:rPr lang="en-AU" dirty="0" smtClean="0"/>
              <a:t>. It's a great winter dish. Another favourite dish is wonton soup. I help wrap the filling into the pastry sheets and drop them in the hot water.</a:t>
            </a:r>
          </a:p>
          <a:p>
            <a:endParaRPr lang="en-AU" dirty="0"/>
          </a:p>
        </p:txBody>
      </p:sp>
    </p:spTree>
    <p:extLst>
      <p:ext uri="{BB962C8B-B14F-4D97-AF65-F5344CB8AC3E}">
        <p14:creationId xmlns:p14="http://schemas.microsoft.com/office/powerpoint/2010/main" val="27301217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solidFill>
                  <a:schemeClr val="accent6">
                    <a:lumMod val="75000"/>
                  </a:schemeClr>
                </a:solidFill>
              </a:rPr>
              <a:t>Do you think this program should run again next year ?</a:t>
            </a:r>
            <a:endParaRPr lang="en-AU" dirty="0">
              <a:solidFill>
                <a:schemeClr val="accent6">
                  <a:lumMod val="75000"/>
                </a:schemeClr>
              </a:solidFill>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789074308"/>
              </p:ext>
            </p:extLst>
          </p:nvPr>
        </p:nvGraphicFramePr>
        <p:xfrm>
          <a:off x="251520" y="1700808"/>
          <a:ext cx="4038600" cy="3312861"/>
        </p:xfrm>
        <a:graphic>
          <a:graphicData uri="http://schemas.openxmlformats.org/drawingml/2006/table">
            <a:tbl>
              <a:tblPr firstRow="1" firstCol="1" bandRow="1">
                <a:tableStyleId>{5C22544A-7EE6-4342-B048-85BDC9FD1C3A}</a:tableStyleId>
              </a:tblPr>
              <a:tblGrid>
                <a:gridCol w="559769"/>
                <a:gridCol w="3478831"/>
              </a:tblGrid>
              <a:tr h="1244829">
                <a:tc>
                  <a:txBody>
                    <a:bodyPr/>
                    <a:lstStyle/>
                    <a:p>
                      <a:pPr>
                        <a:lnSpc>
                          <a:spcPct val="115000"/>
                        </a:lnSpc>
                        <a:spcBef>
                          <a:spcPts val="1125"/>
                        </a:spcBef>
                        <a:spcAft>
                          <a:spcPts val="0"/>
                        </a:spcAft>
                      </a:pPr>
                      <a:r>
                        <a:rPr lang="en-AU" sz="1000">
                          <a:effectLst/>
                          <a:highlight>
                            <a:srgbClr val="FFFF00"/>
                          </a:highlight>
                        </a:rPr>
                        <a:t>Week 9 Survey: Bambini in Cucina</a:t>
                      </a:r>
                      <a:endParaRPr lang="en-AU" sz="1100">
                        <a:effectLst/>
                      </a:endParaRPr>
                    </a:p>
                    <a:p>
                      <a:pPr>
                        <a:lnSpc>
                          <a:spcPct val="115000"/>
                        </a:lnSpc>
                        <a:spcBef>
                          <a:spcPts val="1125"/>
                        </a:spcBef>
                        <a:spcAft>
                          <a:spcPts val="0"/>
                        </a:spcAft>
                      </a:pPr>
                      <a:r>
                        <a:rPr lang="en-AU" sz="1000">
                          <a:effectLst/>
                        </a:rPr>
                        <a:t>by </a:t>
                      </a:r>
                      <a:r>
                        <a:rPr lang="en-AU" sz="1000" u="none" strike="noStrike">
                          <a:effectLst/>
                          <a:hlinkClick r:id="rId2"/>
                        </a:rPr>
                        <a:t>Imma Buono</a:t>
                      </a:r>
                      <a:r>
                        <a:rPr lang="en-AU" sz="1000">
                          <a:effectLst/>
                        </a:rPr>
                        <a:t> - Tuesday, 21 June 2011, 04:58 PM</a:t>
                      </a:r>
                      <a:endParaRPr lang="en-AU" sz="1100">
                        <a:effectLst/>
                        <a:latin typeface="Palatino Linotype"/>
                        <a:ea typeface="Calibri"/>
                        <a:cs typeface="Times New Roman"/>
                      </a:endParaRPr>
                    </a:p>
                  </a:txBody>
                  <a:tcPr marL="36989" marR="36989" marT="36989" marB="36989" anchor="ctr"/>
                </a:tc>
                <a:tc>
                  <a:txBody>
                    <a:bodyPr/>
                    <a:lstStyle/>
                    <a:p>
                      <a:endParaRPr lang="en-AU" sz="1700" dirty="0"/>
                    </a:p>
                  </a:txBody>
                  <a:tcPr marL="88774" marR="88774" marT="44387" marB="44387"/>
                </a:tc>
              </a:tr>
              <a:tr h="1171323">
                <a:tc>
                  <a:txBody>
                    <a:bodyPr/>
                    <a:lstStyle/>
                    <a:p>
                      <a:pPr>
                        <a:lnSpc>
                          <a:spcPct val="115000"/>
                        </a:lnSpc>
                      </a:pPr>
                      <a:endParaRPr lang="en-AU" sz="1100">
                        <a:effectLst/>
                        <a:latin typeface="Palatino Linotype"/>
                      </a:endParaRPr>
                    </a:p>
                  </a:txBody>
                  <a:tcPr marL="36989" marR="36989" marT="36989" marB="36989"/>
                </a:tc>
                <a:tc>
                  <a:txBody>
                    <a:bodyPr/>
                    <a:lstStyle/>
                    <a:p>
                      <a:pPr>
                        <a:lnSpc>
                          <a:spcPct val="115000"/>
                        </a:lnSpc>
                        <a:spcAft>
                          <a:spcPts val="1000"/>
                        </a:spcAft>
                      </a:pPr>
                      <a:r>
                        <a:rPr lang="en-AU" sz="1000" dirty="0">
                          <a:effectLst/>
                        </a:rPr>
                        <a:t>Write me a 1 sentence reply to each of these questions.</a:t>
                      </a:r>
                      <a:endParaRPr lang="en-AU" sz="1100" dirty="0">
                        <a:effectLst/>
                      </a:endParaRPr>
                    </a:p>
                    <a:p>
                      <a:pPr>
                        <a:lnSpc>
                          <a:spcPct val="115000"/>
                        </a:lnSpc>
                        <a:spcAft>
                          <a:spcPts val="1000"/>
                        </a:spcAft>
                      </a:pPr>
                      <a:r>
                        <a:rPr lang="en-AU" sz="1000" dirty="0">
                          <a:effectLst/>
                        </a:rPr>
                        <a:t>1. Which cooking session did you like the best and why ?</a:t>
                      </a:r>
                      <a:endParaRPr lang="en-AU" sz="1100" dirty="0">
                        <a:effectLst/>
                      </a:endParaRPr>
                    </a:p>
                    <a:p>
                      <a:pPr>
                        <a:lnSpc>
                          <a:spcPct val="115000"/>
                        </a:lnSpc>
                        <a:spcAft>
                          <a:spcPts val="1000"/>
                        </a:spcAft>
                      </a:pPr>
                      <a:r>
                        <a:rPr lang="en-AU" sz="1000" dirty="0">
                          <a:effectLst/>
                        </a:rPr>
                        <a:t>2. Do you think this course should run again next year , why ?</a:t>
                      </a:r>
                      <a:endParaRPr lang="en-AU" sz="1100" dirty="0">
                        <a:effectLst/>
                        <a:latin typeface="Palatino Linotype"/>
                        <a:ea typeface="Calibri"/>
                        <a:cs typeface="Times New Roman"/>
                      </a:endParaRPr>
                    </a:p>
                  </a:txBody>
                  <a:tcPr marL="36989" marR="36989" marT="36989" marB="36989" anchor="ctr"/>
                </a:tc>
              </a:tr>
            </a:tbl>
          </a:graphicData>
        </a:graphic>
      </p:graphicFrame>
      <p:sp>
        <p:nvSpPr>
          <p:cNvPr id="6" name="Content Placeholder 5"/>
          <p:cNvSpPr>
            <a:spLocks noGrp="1"/>
          </p:cNvSpPr>
          <p:nvPr>
            <p:ph sz="half" idx="2"/>
          </p:nvPr>
        </p:nvSpPr>
        <p:spPr/>
        <p:txBody>
          <a:bodyPr>
            <a:normAutofit fontScale="55000" lnSpcReduction="20000"/>
          </a:bodyPr>
          <a:lstStyle/>
          <a:p>
            <a:r>
              <a:rPr lang="en-AU" sz="1400" dirty="0" smtClean="0"/>
              <a:t>o	Yes, I do think this program should run again because every second week </a:t>
            </a:r>
            <a:r>
              <a:rPr lang="en-AU" sz="1400" dirty="0" err="1" smtClean="0"/>
              <a:t>i</a:t>
            </a:r>
            <a:r>
              <a:rPr lang="en-AU" sz="1400" dirty="0" smtClean="0"/>
              <a:t> would be excited and </a:t>
            </a:r>
            <a:r>
              <a:rPr lang="en-AU" sz="1400" dirty="0" err="1" smtClean="0"/>
              <a:t>i</a:t>
            </a:r>
            <a:r>
              <a:rPr lang="en-AU" sz="1400" dirty="0" smtClean="0"/>
              <a:t> was looking forward to eating what we made!! </a:t>
            </a:r>
          </a:p>
          <a:p>
            <a:endParaRPr lang="en-AU" sz="1400" dirty="0" smtClean="0"/>
          </a:p>
          <a:p>
            <a:r>
              <a:rPr lang="en-AU" sz="1400" dirty="0" smtClean="0"/>
              <a:t>o	My favourite cooking session was today, how to </a:t>
            </a:r>
            <a:r>
              <a:rPr lang="en-AU" sz="1400" dirty="0" err="1" smtClean="0"/>
              <a:t>facciamo</a:t>
            </a:r>
            <a:r>
              <a:rPr lang="en-AU" sz="1400" dirty="0" smtClean="0"/>
              <a:t> un </a:t>
            </a:r>
            <a:r>
              <a:rPr lang="en-AU" sz="1400" dirty="0" err="1" smtClean="0"/>
              <a:t>contorno</a:t>
            </a:r>
            <a:r>
              <a:rPr lang="en-AU" sz="1400" dirty="0" smtClean="0"/>
              <a:t> </a:t>
            </a:r>
            <a:r>
              <a:rPr lang="en-AU" sz="1400" dirty="0" err="1" smtClean="0"/>
              <a:t>delizioso</a:t>
            </a:r>
            <a:r>
              <a:rPr lang="en-AU" sz="1400" dirty="0" smtClean="0"/>
              <a:t> (make a delicious side dish): the </a:t>
            </a:r>
            <a:r>
              <a:rPr lang="en-AU" sz="1400" dirty="0" err="1" smtClean="0"/>
              <a:t>patate</a:t>
            </a:r>
            <a:r>
              <a:rPr lang="en-AU" sz="1400" dirty="0" smtClean="0"/>
              <a:t> con prosciutto, mozzarella and thyme was </a:t>
            </a:r>
            <a:r>
              <a:rPr lang="en-AU" sz="1400" dirty="0" err="1" smtClean="0"/>
              <a:t>bellissimo</a:t>
            </a:r>
            <a:r>
              <a:rPr lang="en-AU" sz="1400" dirty="0" smtClean="0"/>
              <a:t> and the pesto </a:t>
            </a:r>
            <a:r>
              <a:rPr lang="en-AU" sz="1400" dirty="0" err="1" smtClean="0"/>
              <a:t>fantastico</a:t>
            </a:r>
            <a:r>
              <a:rPr lang="en-AU" sz="1400" dirty="0" smtClean="0"/>
              <a:t>!</a:t>
            </a:r>
          </a:p>
          <a:p>
            <a:endParaRPr lang="en-AU" sz="1400" dirty="0" smtClean="0"/>
          </a:p>
          <a:p>
            <a:r>
              <a:rPr lang="en-AU" sz="1400" dirty="0" smtClean="0"/>
              <a:t>o	Yes, definitely this course should run again, it was a great experience and we were very lucky to have the opportunity to learn </a:t>
            </a:r>
            <a:r>
              <a:rPr lang="en-AU" sz="1400" dirty="0" err="1" smtClean="0"/>
              <a:t>Italiano</a:t>
            </a:r>
            <a:r>
              <a:rPr lang="en-AU" sz="1400" dirty="0" smtClean="0"/>
              <a:t> in the kitchen with Chef Roberto. Grazie mille </a:t>
            </a:r>
            <a:r>
              <a:rPr lang="en-AU" sz="1400" dirty="0" err="1" smtClean="0"/>
              <a:t>Maestra</a:t>
            </a:r>
            <a:r>
              <a:rPr lang="en-AU" sz="1400" dirty="0" smtClean="0"/>
              <a:t> Buono!  </a:t>
            </a:r>
          </a:p>
          <a:p>
            <a:endParaRPr lang="en-AU" sz="1400" dirty="0" smtClean="0"/>
          </a:p>
          <a:p>
            <a:endParaRPr lang="en-AU" sz="1400" dirty="0" smtClean="0"/>
          </a:p>
          <a:p>
            <a:r>
              <a:rPr lang="en-AU" sz="1400" dirty="0" smtClean="0"/>
              <a:t>o	The session I enjoyed most was the </a:t>
            </a:r>
            <a:r>
              <a:rPr lang="en-AU" sz="1400" dirty="0" err="1" smtClean="0"/>
              <a:t>Tiramsu</a:t>
            </a:r>
            <a:r>
              <a:rPr lang="en-AU" sz="1400" dirty="0" smtClean="0"/>
              <a:t>' session.</a:t>
            </a:r>
          </a:p>
          <a:p>
            <a:r>
              <a:rPr lang="en-AU" sz="1400" dirty="0" smtClean="0"/>
              <a:t>o	Yes I think this course should run again next year because it was really fun experience and I would definitely would like it to continue.   </a:t>
            </a:r>
          </a:p>
          <a:p>
            <a:endParaRPr lang="en-AU" sz="1400" dirty="0" smtClean="0"/>
          </a:p>
          <a:p>
            <a:r>
              <a:rPr lang="en-AU" sz="1400" dirty="0" smtClean="0"/>
              <a:t>•	I definitely think this course should run again next year because other people will get a chance of cooking some yummy Italian foods and also get to enjoy it afterwards. </a:t>
            </a:r>
          </a:p>
          <a:p>
            <a:endParaRPr lang="en-AU" sz="1400" dirty="0" smtClean="0"/>
          </a:p>
          <a:p>
            <a:r>
              <a:rPr lang="en-AU" sz="1400" dirty="0" smtClean="0"/>
              <a:t>•	I have learnt how to make tiramisu and learnt that working in a group is important.</a:t>
            </a:r>
          </a:p>
          <a:p>
            <a:endParaRPr lang="en-AU" sz="1400" dirty="0" smtClean="0"/>
          </a:p>
          <a:p>
            <a:r>
              <a:rPr lang="en-AU" sz="1400" dirty="0" smtClean="0"/>
              <a:t>•	I think that an Italian's attitude about food is that they think it is very </a:t>
            </a:r>
            <a:r>
              <a:rPr lang="en-AU" sz="1400" dirty="0" err="1" smtClean="0"/>
              <a:t>impotant</a:t>
            </a:r>
            <a:r>
              <a:rPr lang="en-AU" sz="1400" dirty="0" smtClean="0"/>
              <a:t> to them. They all love cooking. And if an Italian wasn't allowed to cook food their life would never be the same.</a:t>
            </a:r>
          </a:p>
          <a:p>
            <a:endParaRPr lang="en-AU" sz="1400" dirty="0" smtClean="0"/>
          </a:p>
          <a:p>
            <a:r>
              <a:rPr lang="en-AU" sz="1400" dirty="0" smtClean="0"/>
              <a:t>•	Italian attitude about food- Italians like to eat </a:t>
            </a:r>
            <a:r>
              <a:rPr lang="en-AU" sz="1400" dirty="0" err="1" smtClean="0"/>
              <a:t>alot</a:t>
            </a:r>
            <a:r>
              <a:rPr lang="en-AU" sz="1400" dirty="0" smtClean="0"/>
              <a:t> of food because they always have so many courses. I could not eat that much of food just yet.</a:t>
            </a:r>
          </a:p>
          <a:p>
            <a:endParaRPr lang="en-AU" sz="1400" dirty="0" smtClean="0"/>
          </a:p>
          <a:p>
            <a:r>
              <a:rPr lang="en-AU" sz="1400" dirty="0" smtClean="0"/>
              <a:t>•	A chefs Journey- Chef Roberto has an awesome restaurant, is really nice and can cook super yummy food. His food looks and tastes </a:t>
            </a:r>
            <a:r>
              <a:rPr lang="en-AU" sz="1400" dirty="0" err="1" smtClean="0"/>
              <a:t>bellissimo</a:t>
            </a:r>
            <a:r>
              <a:rPr lang="en-AU" sz="1400" dirty="0" smtClean="0"/>
              <a:t>.</a:t>
            </a:r>
          </a:p>
          <a:p>
            <a:endParaRPr lang="en-AU" sz="1400" dirty="0" smtClean="0"/>
          </a:p>
          <a:p>
            <a:r>
              <a:rPr lang="en-AU" sz="1400" dirty="0" smtClean="0"/>
              <a:t>•	and best of all </a:t>
            </a:r>
            <a:r>
              <a:rPr lang="en-AU" sz="1400" dirty="0" err="1" smtClean="0"/>
              <a:t>assaggia</a:t>
            </a:r>
            <a:r>
              <a:rPr lang="en-AU" sz="1400" dirty="0" smtClean="0"/>
              <a:t>. A Chef's Journey: Meeting Chef Roberto was inspiring as I love cooking too and hope one day to be a chef. </a:t>
            </a:r>
          </a:p>
          <a:p>
            <a:endParaRPr lang="en-AU" sz="1400" dirty="0"/>
          </a:p>
        </p:txBody>
      </p:sp>
    </p:spTree>
    <p:extLst>
      <p:ext uri="{BB962C8B-B14F-4D97-AF65-F5344CB8AC3E}">
        <p14:creationId xmlns:p14="http://schemas.microsoft.com/office/powerpoint/2010/main" val="15150301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solidFill>
                  <a:schemeClr val="accent6">
                    <a:lumMod val="75000"/>
                  </a:schemeClr>
                </a:solidFill>
              </a:rPr>
              <a:t>Tell us about what you’ve learnt</a:t>
            </a:r>
            <a:endParaRPr lang="en-AU" dirty="0">
              <a:solidFill>
                <a:schemeClr val="accent6">
                  <a:lumMod val="75000"/>
                </a:schemeClr>
              </a:solidFill>
            </a:endParaRPr>
          </a:p>
        </p:txBody>
      </p:sp>
      <p:sp>
        <p:nvSpPr>
          <p:cNvPr id="3" name="Content Placeholder 2"/>
          <p:cNvSpPr>
            <a:spLocks noGrp="1"/>
          </p:cNvSpPr>
          <p:nvPr>
            <p:ph sz="half" idx="1"/>
          </p:nvPr>
        </p:nvSpPr>
        <p:spPr>
          <a:xfrm>
            <a:off x="683568" y="1628800"/>
            <a:ext cx="4038600" cy="5040560"/>
          </a:xfrm>
        </p:spPr>
        <p:txBody>
          <a:bodyPr>
            <a:noAutofit/>
          </a:bodyPr>
          <a:lstStyle/>
          <a:p>
            <a:pPr lvl="0"/>
            <a:r>
              <a:rPr lang="en-AU" sz="1400" dirty="0">
                <a:solidFill>
                  <a:prstClr val="black"/>
                </a:solidFill>
              </a:rPr>
              <a:t>I've </a:t>
            </a:r>
            <a:r>
              <a:rPr lang="en-AU" sz="1400" dirty="0" err="1">
                <a:solidFill>
                  <a:prstClr val="black"/>
                </a:solidFill>
              </a:rPr>
              <a:t>learn't</a:t>
            </a:r>
            <a:r>
              <a:rPr lang="en-AU" sz="1400" dirty="0">
                <a:solidFill>
                  <a:prstClr val="black"/>
                </a:solidFill>
              </a:rPr>
              <a:t> about chef </a:t>
            </a:r>
            <a:r>
              <a:rPr lang="en-AU" sz="1400" dirty="0">
                <a:solidFill>
                  <a:prstClr val="black"/>
                </a:solidFill>
                <a:effectLst>
                  <a:outerShdw blurRad="38100" dist="38100" dir="2700000" algn="tl">
                    <a:srgbClr val="000000">
                      <a:alpha val="43137"/>
                    </a:srgbClr>
                  </a:outerShdw>
                </a:effectLst>
              </a:rPr>
              <a:t>Roberto's journey </a:t>
            </a:r>
            <a:r>
              <a:rPr lang="en-AU" sz="1400" dirty="0">
                <a:solidFill>
                  <a:prstClr val="black"/>
                </a:solidFill>
              </a:rPr>
              <a:t>. He started at 14 cooking at a pizza shop then he moved on to become the boss of his own shop hear in </a:t>
            </a:r>
            <a:r>
              <a:rPr lang="en-AU" sz="1400" dirty="0" smtClean="0">
                <a:solidFill>
                  <a:prstClr val="black"/>
                </a:solidFill>
              </a:rPr>
              <a:t>Australia</a:t>
            </a:r>
            <a:endParaRPr lang="en-AU" sz="2000" dirty="0">
              <a:solidFill>
                <a:prstClr val="black"/>
              </a:solidFill>
            </a:endParaRPr>
          </a:p>
          <a:p>
            <a:pPr lvl="0"/>
            <a:r>
              <a:rPr lang="en-AU" sz="1400" dirty="0" smtClean="0">
                <a:solidFill>
                  <a:prstClr val="black"/>
                </a:solidFill>
                <a:effectLst>
                  <a:outerShdw blurRad="38100" dist="38100" dir="2700000" algn="tl">
                    <a:srgbClr val="000000">
                      <a:alpha val="43137"/>
                    </a:srgbClr>
                  </a:outerShdw>
                </a:effectLst>
              </a:rPr>
              <a:t>Italians </a:t>
            </a:r>
            <a:r>
              <a:rPr lang="en-AU" sz="1400" dirty="0">
                <a:solidFill>
                  <a:prstClr val="black"/>
                </a:solidFill>
                <a:effectLst>
                  <a:outerShdw blurRad="38100" dist="38100" dir="2700000" algn="tl">
                    <a:srgbClr val="000000">
                      <a:alpha val="43137"/>
                    </a:srgbClr>
                  </a:outerShdw>
                </a:effectLst>
              </a:rPr>
              <a:t>attitude about food </a:t>
            </a:r>
            <a:r>
              <a:rPr lang="en-AU" sz="1400" dirty="0">
                <a:solidFill>
                  <a:prstClr val="black"/>
                </a:solidFill>
              </a:rPr>
              <a:t>is that they love it</a:t>
            </a:r>
            <a:r>
              <a:rPr lang="en-AU" sz="1400" dirty="0" smtClean="0">
                <a:solidFill>
                  <a:prstClr val="black"/>
                </a:solidFill>
              </a:rPr>
              <a:t>.</a:t>
            </a:r>
            <a:endParaRPr lang="en-AU" sz="1400" dirty="0">
              <a:solidFill>
                <a:prstClr val="black"/>
              </a:solidFill>
            </a:endParaRPr>
          </a:p>
          <a:p>
            <a:pPr lvl="0"/>
            <a:r>
              <a:rPr lang="en-AU" sz="1400" dirty="0" smtClean="0">
                <a:solidFill>
                  <a:prstClr val="black"/>
                </a:solidFill>
              </a:rPr>
              <a:t>I </a:t>
            </a:r>
            <a:r>
              <a:rPr lang="en-AU" sz="1400" dirty="0">
                <a:solidFill>
                  <a:prstClr val="black"/>
                </a:solidFill>
              </a:rPr>
              <a:t>think the </a:t>
            </a:r>
            <a:r>
              <a:rPr lang="en-AU" sz="1400" dirty="0" err="1">
                <a:solidFill>
                  <a:prstClr val="black"/>
                </a:solidFill>
              </a:rPr>
              <a:t>italians</a:t>
            </a:r>
            <a:r>
              <a:rPr lang="en-AU" sz="1400" dirty="0">
                <a:solidFill>
                  <a:prstClr val="black"/>
                </a:solidFill>
              </a:rPr>
              <a:t> love food </a:t>
            </a:r>
            <a:r>
              <a:rPr lang="en-AU" sz="1400" dirty="0" err="1">
                <a:solidFill>
                  <a:prstClr val="black"/>
                </a:solidFill>
              </a:rPr>
              <a:t>alot</a:t>
            </a:r>
            <a:r>
              <a:rPr lang="en-AU" sz="1400" dirty="0">
                <a:solidFill>
                  <a:prstClr val="black"/>
                </a:solidFill>
              </a:rPr>
              <a:t>. I think it is a </a:t>
            </a:r>
            <a:r>
              <a:rPr lang="en-AU" sz="1400" dirty="0">
                <a:solidFill>
                  <a:prstClr val="black"/>
                </a:solidFill>
                <a:effectLst>
                  <a:outerShdw blurRad="38100" dist="38100" dir="2700000" algn="tl">
                    <a:srgbClr val="000000">
                      <a:alpha val="43137"/>
                    </a:srgbClr>
                  </a:outerShdw>
                </a:effectLst>
              </a:rPr>
              <a:t>big part of there life </a:t>
            </a:r>
            <a:r>
              <a:rPr lang="en-AU" sz="1400" dirty="0">
                <a:solidFill>
                  <a:prstClr val="black"/>
                </a:solidFill>
              </a:rPr>
              <a:t>. I have learnt to make tiramisu and pasta el </a:t>
            </a:r>
            <a:r>
              <a:rPr lang="en-AU" sz="1400" dirty="0" err="1">
                <a:solidFill>
                  <a:prstClr val="black"/>
                </a:solidFill>
              </a:rPr>
              <a:t>forno</a:t>
            </a:r>
            <a:r>
              <a:rPr lang="en-AU" sz="1400" dirty="0">
                <a:solidFill>
                  <a:prstClr val="black"/>
                </a:solidFill>
              </a:rPr>
              <a:t>. Some Italian verbs are </a:t>
            </a:r>
            <a:r>
              <a:rPr lang="en-AU" sz="1400" dirty="0" err="1">
                <a:solidFill>
                  <a:prstClr val="black"/>
                </a:solidFill>
              </a:rPr>
              <a:t>cucinare</a:t>
            </a:r>
            <a:r>
              <a:rPr lang="en-AU" sz="1400" dirty="0">
                <a:solidFill>
                  <a:prstClr val="black"/>
                </a:solidFill>
              </a:rPr>
              <a:t> to cook, fare to make and </a:t>
            </a:r>
            <a:r>
              <a:rPr lang="en-AU" sz="1400" dirty="0" err="1">
                <a:solidFill>
                  <a:prstClr val="black"/>
                </a:solidFill>
              </a:rPr>
              <a:t>taglia</a:t>
            </a:r>
            <a:r>
              <a:rPr lang="en-AU" sz="1400" dirty="0">
                <a:solidFill>
                  <a:prstClr val="black"/>
                </a:solidFill>
              </a:rPr>
              <a:t> to cut. Chef Roberto </a:t>
            </a:r>
            <a:r>
              <a:rPr lang="en-AU" sz="1400" dirty="0" err="1">
                <a:solidFill>
                  <a:prstClr val="black"/>
                </a:solidFill>
              </a:rPr>
              <a:t>jouney</a:t>
            </a:r>
            <a:r>
              <a:rPr lang="en-AU" sz="1400" dirty="0">
                <a:solidFill>
                  <a:prstClr val="black"/>
                </a:solidFill>
              </a:rPr>
              <a:t> stated in a pizza shop when he was 14. Now he works at a restaurant in Terrey Hills.</a:t>
            </a:r>
          </a:p>
          <a:p>
            <a:pPr lvl="0"/>
            <a:r>
              <a:rPr lang="en-AU" sz="1400" dirty="0" smtClean="0">
                <a:solidFill>
                  <a:prstClr val="black"/>
                </a:solidFill>
              </a:rPr>
              <a:t>There </a:t>
            </a:r>
            <a:r>
              <a:rPr lang="en-AU" sz="1400" dirty="0">
                <a:solidFill>
                  <a:prstClr val="black"/>
                </a:solidFill>
              </a:rPr>
              <a:t>are a lot of </a:t>
            </a:r>
            <a:r>
              <a:rPr lang="en-AU" sz="1400" dirty="0">
                <a:solidFill>
                  <a:prstClr val="black"/>
                </a:solidFill>
                <a:effectLst>
                  <a:outerShdw blurRad="38100" dist="38100" dir="2700000" algn="tl">
                    <a:srgbClr val="000000">
                      <a:alpha val="43137"/>
                    </a:srgbClr>
                  </a:outerShdw>
                </a:effectLst>
              </a:rPr>
              <a:t>recipes </a:t>
            </a:r>
            <a:r>
              <a:rPr lang="en-AU" sz="1400" dirty="0">
                <a:solidFill>
                  <a:prstClr val="black"/>
                </a:solidFill>
              </a:rPr>
              <a:t>that </a:t>
            </a:r>
            <a:r>
              <a:rPr lang="en-AU" sz="1400" dirty="0" err="1">
                <a:solidFill>
                  <a:prstClr val="black"/>
                </a:solidFill>
              </a:rPr>
              <a:t>i</a:t>
            </a:r>
            <a:r>
              <a:rPr lang="en-AU" sz="1400" dirty="0">
                <a:solidFill>
                  <a:prstClr val="black"/>
                </a:solidFill>
              </a:rPr>
              <a:t> have learned. One of my favourite recipes that </a:t>
            </a:r>
            <a:r>
              <a:rPr lang="en-AU" sz="1400" dirty="0" err="1">
                <a:solidFill>
                  <a:prstClr val="black"/>
                </a:solidFill>
              </a:rPr>
              <a:t>i</a:t>
            </a:r>
            <a:r>
              <a:rPr lang="en-AU" sz="1400" dirty="0">
                <a:solidFill>
                  <a:prstClr val="black"/>
                </a:solidFill>
              </a:rPr>
              <a:t> have learned to cook is bruschetta. </a:t>
            </a:r>
            <a:r>
              <a:rPr lang="en-AU" sz="1400" dirty="0">
                <a:solidFill>
                  <a:prstClr val="black"/>
                </a:solidFill>
                <a:effectLst>
                  <a:outerShdw blurRad="38100" dist="38100" dir="2700000" algn="tl">
                    <a:srgbClr val="000000">
                      <a:alpha val="43137"/>
                    </a:srgbClr>
                  </a:outerShdw>
                </a:effectLst>
              </a:rPr>
              <a:t>Italians are very passionate about food</a:t>
            </a:r>
            <a:r>
              <a:rPr lang="en-AU" sz="1400" dirty="0" smtClean="0">
                <a:solidFill>
                  <a:prstClr val="black"/>
                </a:solidFill>
                <a:effectLst>
                  <a:outerShdw blurRad="38100" dist="38100" dir="2700000" algn="tl">
                    <a:srgbClr val="000000">
                      <a:alpha val="43137"/>
                    </a:srgbClr>
                  </a:outerShdw>
                </a:effectLst>
              </a:rPr>
              <a:t>.</a:t>
            </a:r>
          </a:p>
          <a:p>
            <a:r>
              <a:rPr lang="en-AU" sz="1200" dirty="0">
                <a:solidFill>
                  <a:prstClr val="black"/>
                </a:solidFill>
              </a:rPr>
              <a:t>Italian recipes have</a:t>
            </a:r>
            <a:r>
              <a:rPr lang="en-AU" sz="1200" dirty="0">
                <a:solidFill>
                  <a:prstClr val="black"/>
                </a:solidFill>
                <a:effectLst>
                  <a:outerShdw blurRad="38100" dist="38100" dir="2700000" algn="tl">
                    <a:srgbClr val="000000">
                      <a:alpha val="43137"/>
                    </a:srgbClr>
                  </a:outerShdw>
                </a:effectLst>
              </a:rPr>
              <a:t> interesting ingredients</a:t>
            </a:r>
            <a:r>
              <a:rPr lang="en-AU" sz="1200" dirty="0">
                <a:solidFill>
                  <a:prstClr val="black"/>
                </a:solidFill>
              </a:rPr>
              <a:t>, are </a:t>
            </a:r>
            <a:r>
              <a:rPr lang="en-AU" sz="1200" dirty="0">
                <a:solidFill>
                  <a:prstClr val="black"/>
                </a:solidFill>
                <a:effectLst>
                  <a:outerShdw blurRad="38100" dist="38100" dir="2700000" algn="tl">
                    <a:srgbClr val="000000">
                      <a:alpha val="43137"/>
                    </a:srgbClr>
                  </a:outerShdw>
                </a:effectLst>
              </a:rPr>
              <a:t>fun</a:t>
            </a:r>
            <a:r>
              <a:rPr lang="en-AU" sz="1200" dirty="0">
                <a:solidFill>
                  <a:prstClr val="black"/>
                </a:solidFill>
              </a:rPr>
              <a:t> to cook, </a:t>
            </a:r>
            <a:r>
              <a:rPr lang="en-AU" sz="1200" dirty="0">
                <a:solidFill>
                  <a:prstClr val="black"/>
                </a:solidFill>
                <a:effectLst>
                  <a:outerShdw blurRad="38100" dist="38100" dir="2700000" algn="tl">
                    <a:srgbClr val="000000">
                      <a:alpha val="43137"/>
                    </a:srgbClr>
                  </a:outerShdw>
                </a:effectLst>
              </a:rPr>
              <a:t>delicious to eat and are great to make</a:t>
            </a:r>
            <a:r>
              <a:rPr lang="en-AU" sz="1200" dirty="0">
                <a:solidFill>
                  <a:prstClr val="black"/>
                </a:solidFill>
              </a:rPr>
              <a:t>. Italian's attitude about food: preparation and </a:t>
            </a:r>
            <a:r>
              <a:rPr lang="en-AU" sz="1200" dirty="0">
                <a:solidFill>
                  <a:prstClr val="black"/>
                </a:solidFill>
                <a:effectLst>
                  <a:outerShdw blurRad="38100" dist="38100" dir="2700000" algn="tl">
                    <a:srgbClr val="000000">
                      <a:alpha val="43137"/>
                    </a:srgbClr>
                  </a:outerShdw>
                </a:effectLst>
              </a:rPr>
              <a:t>sharing family meals is important to them</a:t>
            </a:r>
            <a:r>
              <a:rPr lang="en-AU" sz="1200" dirty="0">
                <a:solidFill>
                  <a:prstClr val="black"/>
                </a:solidFill>
              </a:rPr>
              <a:t>, they are very passionate and really love food. Italian verbs: It's been helpful to learn the verbs while actually cooking in the kitchen. Some examples are </a:t>
            </a:r>
            <a:r>
              <a:rPr lang="en-AU" sz="1200" dirty="0" err="1">
                <a:solidFill>
                  <a:prstClr val="black"/>
                </a:solidFill>
              </a:rPr>
              <a:t>cucinare</a:t>
            </a:r>
            <a:r>
              <a:rPr lang="en-AU" sz="1200" dirty="0">
                <a:solidFill>
                  <a:prstClr val="black"/>
                </a:solidFill>
              </a:rPr>
              <a:t>, </a:t>
            </a:r>
            <a:r>
              <a:rPr lang="en-AU" sz="1200" dirty="0" err="1">
                <a:solidFill>
                  <a:prstClr val="black"/>
                </a:solidFill>
              </a:rPr>
              <a:t>aggiungere</a:t>
            </a:r>
            <a:r>
              <a:rPr lang="en-AU" sz="1200" dirty="0">
                <a:solidFill>
                  <a:prstClr val="black"/>
                </a:solidFill>
              </a:rPr>
              <a:t>, </a:t>
            </a:r>
            <a:r>
              <a:rPr lang="en-AU" sz="1200" dirty="0" err="1">
                <a:solidFill>
                  <a:prstClr val="black"/>
                </a:solidFill>
              </a:rPr>
              <a:t>taglia</a:t>
            </a:r>
            <a:r>
              <a:rPr lang="en-AU" sz="1200" dirty="0">
                <a:solidFill>
                  <a:prstClr val="black"/>
                </a:solidFill>
              </a:rPr>
              <a:t>, </a:t>
            </a:r>
            <a:r>
              <a:rPr lang="en-AU" sz="1200" dirty="0" err="1">
                <a:solidFill>
                  <a:prstClr val="black"/>
                </a:solidFill>
              </a:rPr>
              <a:t>premi</a:t>
            </a:r>
            <a:endParaRPr lang="en-AU" sz="1200" dirty="0" smtClean="0"/>
          </a:p>
          <a:p>
            <a:pPr lvl="0"/>
            <a:endParaRPr lang="en-AU" sz="1400" dirty="0" smtClean="0">
              <a:solidFill>
                <a:prstClr val="black"/>
              </a:solidFill>
            </a:endParaRPr>
          </a:p>
          <a:p>
            <a:pPr lvl="0"/>
            <a:endParaRPr lang="en-AU" sz="1400" dirty="0">
              <a:solidFill>
                <a:prstClr val="black"/>
              </a:solidFill>
            </a:endParaRPr>
          </a:p>
          <a:p>
            <a:pPr lvl="0"/>
            <a:endParaRPr lang="en-AU" sz="2000" dirty="0">
              <a:solidFill>
                <a:prstClr val="black"/>
              </a:solidFill>
            </a:endParaRPr>
          </a:p>
          <a:p>
            <a:pPr lvl="0"/>
            <a:endParaRPr lang="en-AU" sz="2000" dirty="0">
              <a:solidFill>
                <a:prstClr val="black"/>
              </a:solidFill>
            </a:endParaRPr>
          </a:p>
          <a:p>
            <a:pPr marL="0" lvl="0" indent="0">
              <a:buNone/>
            </a:pPr>
            <a:endParaRPr lang="en-AU" sz="2000" dirty="0">
              <a:solidFill>
                <a:prstClr val="black"/>
              </a:solidFill>
            </a:endParaRPr>
          </a:p>
          <a:p>
            <a:pPr marL="0" lvl="0" indent="0">
              <a:buNone/>
            </a:pPr>
            <a:endParaRPr lang="en-AU" sz="2000" dirty="0">
              <a:solidFill>
                <a:prstClr val="black"/>
              </a:solidFill>
            </a:endParaRPr>
          </a:p>
          <a:p>
            <a:pPr marL="0" lvl="0" indent="0">
              <a:buNone/>
            </a:pPr>
            <a:endParaRPr lang="en-AU" sz="2000" dirty="0">
              <a:solidFill>
                <a:prstClr val="black"/>
              </a:solidFill>
            </a:endParaRPr>
          </a:p>
        </p:txBody>
      </p:sp>
      <p:sp>
        <p:nvSpPr>
          <p:cNvPr id="4" name="Content Placeholder 3"/>
          <p:cNvSpPr>
            <a:spLocks noGrp="1"/>
          </p:cNvSpPr>
          <p:nvPr>
            <p:ph sz="half" idx="2"/>
          </p:nvPr>
        </p:nvSpPr>
        <p:spPr/>
        <p:txBody>
          <a:bodyPr>
            <a:normAutofit lnSpcReduction="10000"/>
          </a:bodyPr>
          <a:lstStyle/>
          <a:p>
            <a:pPr lvl="0"/>
            <a:r>
              <a:rPr lang="en-AU" sz="1400" dirty="0">
                <a:solidFill>
                  <a:prstClr val="black"/>
                </a:solidFill>
              </a:rPr>
              <a:t>I have learned a lot about the </a:t>
            </a:r>
            <a:r>
              <a:rPr lang="en-AU" sz="1400" dirty="0" err="1">
                <a:solidFill>
                  <a:prstClr val="black"/>
                </a:solidFill>
                <a:effectLst>
                  <a:outerShdw blurRad="38100" dist="38100" dir="2700000" algn="tl">
                    <a:srgbClr val="000000">
                      <a:alpha val="43137"/>
                    </a:srgbClr>
                  </a:outerShdw>
                </a:effectLst>
              </a:rPr>
              <a:t>italian</a:t>
            </a:r>
            <a:r>
              <a:rPr lang="en-AU" sz="1400" dirty="0">
                <a:solidFill>
                  <a:prstClr val="black"/>
                </a:solidFill>
                <a:effectLst>
                  <a:outerShdw blurRad="38100" dist="38100" dir="2700000" algn="tl">
                    <a:srgbClr val="000000">
                      <a:alpha val="43137"/>
                    </a:srgbClr>
                  </a:outerShdw>
                </a:effectLst>
              </a:rPr>
              <a:t> menus </a:t>
            </a:r>
            <a:r>
              <a:rPr lang="en-AU" sz="1400" dirty="0">
                <a:solidFill>
                  <a:prstClr val="black"/>
                </a:solidFill>
              </a:rPr>
              <a:t>such as </a:t>
            </a:r>
            <a:r>
              <a:rPr lang="en-AU" sz="1400" dirty="0">
                <a:solidFill>
                  <a:prstClr val="black"/>
                </a:solidFill>
                <a:effectLst>
                  <a:outerShdw blurRad="38100" dist="38100" dir="2700000" algn="tl">
                    <a:srgbClr val="000000">
                      <a:alpha val="43137"/>
                    </a:srgbClr>
                  </a:outerShdw>
                </a:effectLst>
              </a:rPr>
              <a:t>Antipasto, </a:t>
            </a:r>
            <a:r>
              <a:rPr lang="en-AU" sz="1400" dirty="0" err="1">
                <a:solidFill>
                  <a:prstClr val="black"/>
                </a:solidFill>
                <a:effectLst>
                  <a:outerShdw blurRad="38100" dist="38100" dir="2700000" algn="tl">
                    <a:srgbClr val="000000">
                      <a:alpha val="43137"/>
                    </a:srgbClr>
                  </a:outerShdw>
                </a:effectLst>
              </a:rPr>
              <a:t>Primi</a:t>
            </a:r>
            <a:r>
              <a:rPr lang="en-AU" sz="1400" dirty="0">
                <a:solidFill>
                  <a:prstClr val="black"/>
                </a:solidFill>
                <a:effectLst>
                  <a:outerShdw blurRad="38100" dist="38100" dir="2700000" algn="tl">
                    <a:srgbClr val="000000">
                      <a:alpha val="43137"/>
                    </a:srgbClr>
                  </a:outerShdw>
                </a:effectLst>
              </a:rPr>
              <a:t> </a:t>
            </a:r>
            <a:r>
              <a:rPr lang="en-AU" sz="1400" dirty="0">
                <a:solidFill>
                  <a:prstClr val="black"/>
                </a:solidFill>
              </a:rPr>
              <a:t>etc</a:t>
            </a:r>
            <a:r>
              <a:rPr lang="en-AU" sz="1400" dirty="0" smtClean="0">
                <a:solidFill>
                  <a:prstClr val="black"/>
                </a:solidFill>
              </a:rPr>
              <a:t>.</a:t>
            </a:r>
          </a:p>
          <a:p>
            <a:pPr lvl="0"/>
            <a:endParaRPr lang="en-AU" sz="1400" dirty="0">
              <a:solidFill>
                <a:prstClr val="black"/>
              </a:solidFill>
            </a:endParaRPr>
          </a:p>
          <a:p>
            <a:r>
              <a:rPr lang="en-AU" sz="1400" dirty="0" smtClean="0"/>
              <a:t>I have learnt about </a:t>
            </a:r>
            <a:r>
              <a:rPr lang="en-AU" sz="1400" dirty="0" smtClean="0">
                <a:effectLst>
                  <a:outerShdw blurRad="38100" dist="38100" dir="2700000" algn="tl">
                    <a:srgbClr val="000000">
                      <a:alpha val="43137"/>
                    </a:srgbClr>
                  </a:outerShdw>
                </a:effectLst>
              </a:rPr>
              <a:t>working in a group </a:t>
            </a:r>
            <a:r>
              <a:rPr lang="en-AU" sz="1400" dirty="0" smtClean="0"/>
              <a:t>and making Italian food like Tiramisu</a:t>
            </a:r>
          </a:p>
          <a:p>
            <a:r>
              <a:rPr lang="en-AU" sz="1400" dirty="0">
                <a:solidFill>
                  <a:prstClr val="black"/>
                </a:solidFill>
              </a:rPr>
              <a:t>Italians attitude to food is that they love it. At an Italian restaurant </a:t>
            </a:r>
            <a:r>
              <a:rPr lang="en-AU" sz="1400" dirty="0">
                <a:solidFill>
                  <a:prstClr val="black"/>
                </a:solidFill>
                <a:effectLst>
                  <a:outerShdw blurRad="38100" dist="38100" dir="2700000" algn="tl">
                    <a:srgbClr val="000000">
                      <a:alpha val="43137"/>
                    </a:srgbClr>
                  </a:outerShdw>
                </a:effectLst>
              </a:rPr>
              <a:t>their menus are enormous</a:t>
            </a:r>
            <a:r>
              <a:rPr lang="en-AU" sz="1400" dirty="0">
                <a:solidFill>
                  <a:prstClr val="black"/>
                </a:solidFill>
              </a:rPr>
              <a:t>. They have Antipasti as there appetizers , </a:t>
            </a:r>
            <a:r>
              <a:rPr lang="en-AU" sz="1400" dirty="0" err="1">
                <a:solidFill>
                  <a:prstClr val="black"/>
                </a:solidFill>
                <a:effectLst>
                  <a:outerShdw blurRad="38100" dist="38100" dir="2700000" algn="tl">
                    <a:srgbClr val="000000">
                      <a:alpha val="43137"/>
                    </a:srgbClr>
                  </a:outerShdw>
                </a:effectLst>
              </a:rPr>
              <a:t>primi</a:t>
            </a:r>
            <a:r>
              <a:rPr lang="en-AU" sz="1400" dirty="0">
                <a:solidFill>
                  <a:prstClr val="black"/>
                </a:solidFill>
              </a:rPr>
              <a:t> as their  first course</a:t>
            </a:r>
            <a:r>
              <a:rPr lang="en-AU" sz="1400" dirty="0">
                <a:solidFill>
                  <a:prstClr val="black"/>
                </a:solidFill>
                <a:effectLst>
                  <a:outerShdw blurRad="38100" dist="38100" dir="2700000" algn="tl">
                    <a:srgbClr val="000000">
                      <a:alpha val="43137"/>
                    </a:srgbClr>
                  </a:outerShdw>
                </a:effectLst>
              </a:rPr>
              <a:t>, secondi </a:t>
            </a:r>
            <a:r>
              <a:rPr lang="en-AU" sz="1400" dirty="0">
                <a:solidFill>
                  <a:prstClr val="black"/>
                </a:solidFill>
              </a:rPr>
              <a:t>as second course ,</a:t>
            </a:r>
            <a:r>
              <a:rPr lang="en-AU" sz="1400" dirty="0" err="1">
                <a:solidFill>
                  <a:prstClr val="black"/>
                </a:solidFill>
                <a:effectLst>
                  <a:outerShdw blurRad="38100" dist="38100" dir="2700000" algn="tl">
                    <a:srgbClr val="000000">
                      <a:alpha val="43137"/>
                    </a:srgbClr>
                  </a:outerShdw>
                </a:effectLst>
              </a:rPr>
              <a:t>contorni</a:t>
            </a:r>
            <a:r>
              <a:rPr lang="en-AU" sz="1400" dirty="0">
                <a:solidFill>
                  <a:prstClr val="black"/>
                </a:solidFill>
              </a:rPr>
              <a:t> as side dishes and </a:t>
            </a:r>
            <a:r>
              <a:rPr lang="en-AU" sz="1400" dirty="0" err="1">
                <a:solidFill>
                  <a:prstClr val="black"/>
                </a:solidFill>
                <a:effectLst>
                  <a:outerShdw blurRad="38100" dist="38100" dir="2700000" algn="tl">
                    <a:srgbClr val="000000">
                      <a:alpha val="43137"/>
                    </a:srgbClr>
                  </a:outerShdw>
                </a:effectLst>
              </a:rPr>
              <a:t>dolci</a:t>
            </a:r>
            <a:r>
              <a:rPr lang="en-AU" sz="1400" dirty="0">
                <a:solidFill>
                  <a:prstClr val="black"/>
                </a:solidFill>
              </a:rPr>
              <a:t> as </a:t>
            </a:r>
            <a:r>
              <a:rPr lang="en-AU" sz="1400" dirty="0" smtClean="0">
                <a:solidFill>
                  <a:prstClr val="black"/>
                </a:solidFill>
              </a:rPr>
              <a:t>dessert</a:t>
            </a:r>
          </a:p>
          <a:p>
            <a:pPr lvl="0"/>
            <a:r>
              <a:rPr lang="en-AU" sz="1400" dirty="0">
                <a:solidFill>
                  <a:prstClr val="black"/>
                </a:solidFill>
              </a:rPr>
              <a:t>I have learnt lots about </a:t>
            </a:r>
            <a:r>
              <a:rPr lang="en-AU" sz="1400" dirty="0">
                <a:solidFill>
                  <a:prstClr val="black"/>
                </a:solidFill>
                <a:effectLst>
                  <a:outerShdw blurRad="38100" dist="38100" dir="2700000" algn="tl">
                    <a:srgbClr val="000000">
                      <a:alpha val="43137"/>
                    </a:srgbClr>
                  </a:outerShdw>
                </a:effectLst>
              </a:rPr>
              <a:t>Italian verbs </a:t>
            </a:r>
            <a:r>
              <a:rPr lang="en-AU" sz="1400" dirty="0">
                <a:solidFill>
                  <a:prstClr val="black"/>
                </a:solidFill>
              </a:rPr>
              <a:t>this term.</a:t>
            </a:r>
          </a:p>
          <a:p>
            <a:r>
              <a:rPr lang="en-AU" sz="1400" dirty="0" smtClean="0"/>
              <a:t>Italians attitude about: Italians LOVE food, they are REALLY good at cooking and have ALOT of food on their menus</a:t>
            </a:r>
          </a:p>
          <a:p>
            <a:endParaRPr lang="en-AU" sz="1400" dirty="0" smtClean="0"/>
          </a:p>
          <a:p>
            <a:r>
              <a:rPr lang="en-AU" sz="1400" dirty="0">
                <a:solidFill>
                  <a:prstClr val="black"/>
                </a:solidFill>
                <a:effectLst>
                  <a:outerShdw blurRad="38100" dist="38100" dir="2700000" algn="tl">
                    <a:srgbClr val="000000">
                      <a:alpha val="43137"/>
                    </a:srgbClr>
                  </a:outerShdw>
                </a:effectLst>
              </a:rPr>
              <a:t>Meeting Roberto is probably the best thing </a:t>
            </a:r>
            <a:r>
              <a:rPr lang="en-AU" sz="1400" dirty="0">
                <a:solidFill>
                  <a:prstClr val="black"/>
                </a:solidFill>
              </a:rPr>
              <a:t>because he loves food and his accent is very </a:t>
            </a:r>
            <a:r>
              <a:rPr lang="en-AU" sz="1400" dirty="0" err="1">
                <a:solidFill>
                  <a:prstClr val="black"/>
                </a:solidFill>
              </a:rPr>
              <a:t>distincive</a:t>
            </a:r>
            <a:r>
              <a:rPr lang="en-AU" sz="1400" dirty="0">
                <a:solidFill>
                  <a:prstClr val="black"/>
                </a:solidFill>
              </a:rPr>
              <a:t>. </a:t>
            </a:r>
            <a:r>
              <a:rPr lang="en-AU" sz="1400" dirty="0" err="1">
                <a:solidFill>
                  <a:prstClr val="black"/>
                </a:solidFill>
              </a:rPr>
              <a:t>i</a:t>
            </a:r>
            <a:r>
              <a:rPr lang="en-AU" sz="1400" dirty="0">
                <a:solidFill>
                  <a:prstClr val="black"/>
                </a:solidFill>
              </a:rPr>
              <a:t> think his love for food is immaculate and </a:t>
            </a:r>
            <a:r>
              <a:rPr lang="en-AU" sz="1400" dirty="0" err="1">
                <a:solidFill>
                  <a:prstClr val="black"/>
                </a:solidFill>
              </a:rPr>
              <a:t>i</a:t>
            </a:r>
            <a:r>
              <a:rPr lang="en-AU" sz="1400" dirty="0">
                <a:solidFill>
                  <a:prstClr val="black"/>
                </a:solidFill>
              </a:rPr>
              <a:t> love that about him. </a:t>
            </a:r>
            <a:r>
              <a:rPr lang="en-AU" sz="1400" dirty="0">
                <a:solidFill>
                  <a:prstClr val="black"/>
                </a:solidFill>
                <a:effectLst>
                  <a:outerShdw blurRad="38100" dist="38100" dir="2700000" algn="tl">
                    <a:srgbClr val="000000">
                      <a:alpha val="43137"/>
                    </a:srgbClr>
                  </a:outerShdw>
                </a:effectLst>
              </a:rPr>
              <a:t>Personally I  would love to be able to cook with him</a:t>
            </a:r>
            <a:endParaRPr lang="en-AU" sz="14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8949702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chemeClr val="accent6">
                    <a:lumMod val="75000"/>
                  </a:schemeClr>
                </a:solidFill>
              </a:rPr>
              <a:t>Post reflection</a:t>
            </a:r>
            <a:endParaRPr lang="en-AU" dirty="0"/>
          </a:p>
        </p:txBody>
      </p:sp>
      <p:sp>
        <p:nvSpPr>
          <p:cNvPr id="3" name="Content Placeholder 2"/>
          <p:cNvSpPr>
            <a:spLocks noGrp="1"/>
          </p:cNvSpPr>
          <p:nvPr>
            <p:ph idx="1"/>
          </p:nvPr>
        </p:nvSpPr>
        <p:spPr/>
        <p:txBody>
          <a:bodyPr>
            <a:normAutofit/>
          </a:bodyPr>
          <a:lstStyle/>
          <a:p>
            <a:r>
              <a:rPr lang="en-AU" sz="2000" dirty="0" smtClean="0"/>
              <a:t>I ended up including The Forum at the start of the Week B session. It helped to reorientate and set the desired tone and expectation for each session. If students hadn’t had time to upload their post this was the perfect opportunity. We usually ended up having a chat along the way. I had the Forum on display on our big screen, making it a live experience.</a:t>
            </a:r>
          </a:p>
          <a:p>
            <a:r>
              <a:rPr lang="en-AU" sz="2000" dirty="0" smtClean="0"/>
              <a:t> I would use that tool again in this way.</a:t>
            </a:r>
          </a:p>
          <a:p>
            <a:pPr marL="0" indent="0">
              <a:buNone/>
            </a:pPr>
            <a:endParaRPr lang="en-AU" dirty="0"/>
          </a:p>
        </p:txBody>
      </p:sp>
    </p:spTree>
    <p:extLst>
      <p:ext uri="{BB962C8B-B14F-4D97-AF65-F5344CB8AC3E}">
        <p14:creationId xmlns:p14="http://schemas.microsoft.com/office/powerpoint/2010/main" val="7803616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chemeClr val="accent6">
                    <a:lumMod val="75000"/>
                  </a:schemeClr>
                </a:solidFill>
              </a:rPr>
              <a:t>A few other elements</a:t>
            </a:r>
            <a:r>
              <a:rPr lang="en-AU" sz="2400" dirty="0" smtClean="0">
                <a:solidFill>
                  <a:schemeClr val="accent6">
                    <a:lumMod val="75000"/>
                  </a:schemeClr>
                </a:solidFill>
              </a:rPr>
              <a:t> in this blended learning approach.</a:t>
            </a:r>
            <a:endParaRPr lang="en-AU" dirty="0">
              <a:solidFill>
                <a:schemeClr val="accent6">
                  <a:lumMod val="75000"/>
                </a:schemeClr>
              </a:solidFill>
            </a:endParaRPr>
          </a:p>
        </p:txBody>
      </p:sp>
      <p:sp>
        <p:nvSpPr>
          <p:cNvPr id="3" name="Content Placeholder 2"/>
          <p:cNvSpPr>
            <a:spLocks noGrp="1"/>
          </p:cNvSpPr>
          <p:nvPr>
            <p:ph idx="1"/>
          </p:nvPr>
        </p:nvSpPr>
        <p:spPr/>
        <p:txBody>
          <a:bodyPr>
            <a:normAutofit/>
          </a:bodyPr>
          <a:lstStyle/>
          <a:p>
            <a:r>
              <a:rPr lang="en-AU" sz="1400" dirty="0" smtClean="0"/>
              <a:t>The Passport linked to the Class Forum and also group work in the kitchen. These points go towards an end of term certificate and the NBCS Challenge [merit system].However, I found it became cumbersome in management. The students’ intrinsic motivation was what drove each session. I’ll rework the concept more to mark  our learning journey. Needs more thought.</a:t>
            </a:r>
          </a:p>
          <a:p>
            <a:r>
              <a:rPr lang="en-AU" sz="1400" dirty="0" smtClean="0"/>
              <a:t>Each lesson will begin with the Forum- a reflection time: rate the dish out of 10, what did you like about it ? not like ? Do you feel skilled enough now to try it at home ?</a:t>
            </a:r>
          </a:p>
          <a:p>
            <a:r>
              <a:rPr lang="en-AU" sz="1400" dirty="0" smtClean="0"/>
              <a:t>Use Graphic Organisers like KWL [post it notes]</a:t>
            </a:r>
          </a:p>
          <a:p>
            <a:r>
              <a:rPr lang="en-AU" sz="1400" dirty="0" smtClean="0"/>
              <a:t>Online formative quizzes-verbs e.g. Hot Potato quizzes. Take it in when you are ready.</a:t>
            </a:r>
          </a:p>
          <a:p>
            <a:r>
              <a:rPr lang="en-AU" sz="1400" dirty="0" smtClean="0"/>
              <a:t>Interactive Whiteboard resources: to help build food, recipes, geography, language skills including idioms related to food.</a:t>
            </a:r>
          </a:p>
          <a:p>
            <a:endParaRPr lang="en-AU" sz="18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6136" y="4221088"/>
            <a:ext cx="2776940" cy="2088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1640" y="4077072"/>
            <a:ext cx="3168352" cy="2376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466874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ibuono\Documents\archive italian\Italian 2011\Term 2 Italian 2011\Bambini in Cucina\photos\IMG_009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24769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b="1" dirty="0" smtClean="0">
                <a:solidFill>
                  <a:schemeClr val="accent6">
                    <a:lumMod val="75000"/>
                  </a:schemeClr>
                </a:solidFill>
              </a:rPr>
              <a:t>Getting Real with Languages</a:t>
            </a:r>
            <a:endParaRPr lang="en-AU" b="1" dirty="0">
              <a:solidFill>
                <a:schemeClr val="accent6">
                  <a:lumMod val="75000"/>
                </a:schemeClr>
              </a:solidFill>
            </a:endParaRPr>
          </a:p>
        </p:txBody>
      </p:sp>
      <p:sp>
        <p:nvSpPr>
          <p:cNvPr id="3" name="Content Placeholder 2"/>
          <p:cNvSpPr>
            <a:spLocks noGrp="1"/>
          </p:cNvSpPr>
          <p:nvPr>
            <p:ph idx="1"/>
          </p:nvPr>
        </p:nvSpPr>
        <p:spPr>
          <a:xfrm>
            <a:off x="457200" y="1600200"/>
            <a:ext cx="8229600" cy="4277071"/>
          </a:xfrm>
        </p:spPr>
        <p:txBody>
          <a:bodyPr>
            <a:normAutofit/>
          </a:bodyPr>
          <a:lstStyle/>
          <a:p>
            <a:r>
              <a:rPr lang="en-AU" dirty="0" smtClean="0"/>
              <a:t>How do we make it real for students?</a:t>
            </a:r>
          </a:p>
          <a:p>
            <a:r>
              <a:rPr lang="en-AU" dirty="0" smtClean="0"/>
              <a:t>How do we promote language development ?</a:t>
            </a:r>
          </a:p>
          <a:p>
            <a:r>
              <a:rPr lang="en-AU" dirty="0" smtClean="0"/>
              <a:t>How do we increase engagement ?</a:t>
            </a:r>
          </a:p>
          <a:p>
            <a:endParaRPr lang="en-AU" dirty="0"/>
          </a:p>
          <a:p>
            <a:endParaRPr lang="en-AU" dirty="0" smtClean="0"/>
          </a:p>
          <a:p>
            <a:pPr marL="0" indent="0">
              <a:buNone/>
            </a:pPr>
            <a:endParaRPr lang="en-AU" dirty="0" smtClean="0"/>
          </a:p>
          <a:p>
            <a:endParaRPr lang="en-AU" dirty="0"/>
          </a:p>
        </p:txBody>
      </p:sp>
    </p:spTree>
    <p:extLst>
      <p:ext uri="{BB962C8B-B14F-4D97-AF65-F5344CB8AC3E}">
        <p14:creationId xmlns:p14="http://schemas.microsoft.com/office/powerpoint/2010/main" val="14474025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43608" y="1628800"/>
            <a:ext cx="7772400" cy="5229200"/>
          </a:xfrm>
        </p:spPr>
        <p:txBody>
          <a:bodyPr>
            <a:normAutofit fontScale="90000"/>
          </a:bodyPr>
          <a:lstStyle/>
          <a:p>
            <a:pPr algn="ctr"/>
            <a:r>
              <a:rPr lang="en-AU" sz="3100" dirty="0" smtClean="0">
                <a:solidFill>
                  <a:schemeClr val="accent6">
                    <a:lumMod val="75000"/>
                  </a:schemeClr>
                </a:solidFill>
              </a:rPr>
              <a:t>Create authentic opportunities</a:t>
            </a:r>
            <a:br>
              <a:rPr lang="en-AU" sz="3100" dirty="0" smtClean="0">
                <a:solidFill>
                  <a:schemeClr val="accent6">
                    <a:lumMod val="75000"/>
                  </a:schemeClr>
                </a:solidFill>
              </a:rPr>
            </a:br>
            <a:r>
              <a:rPr lang="en-AU" sz="3100" dirty="0" smtClean="0">
                <a:solidFill>
                  <a:schemeClr val="accent6">
                    <a:lumMod val="75000"/>
                  </a:schemeClr>
                </a:solidFill>
              </a:rPr>
              <a:t>take it beyond the classroom walls</a:t>
            </a:r>
            <a:br>
              <a:rPr lang="en-AU" sz="3100" dirty="0" smtClean="0">
                <a:solidFill>
                  <a:schemeClr val="accent6">
                    <a:lumMod val="75000"/>
                  </a:schemeClr>
                </a:solidFill>
              </a:rPr>
            </a:br>
            <a:r>
              <a:rPr lang="en-AU" sz="3100" dirty="0" smtClean="0">
                <a:solidFill>
                  <a:schemeClr val="accent6">
                    <a:lumMod val="75000"/>
                  </a:schemeClr>
                </a:solidFill>
              </a:rPr>
              <a:t>Share</a:t>
            </a:r>
            <a:r>
              <a:rPr lang="en-AU" sz="3100" dirty="0" smtClean="0"/>
              <a:t/>
            </a:r>
            <a:br>
              <a:rPr lang="en-AU" sz="3100" dirty="0" smtClean="0"/>
            </a:br>
            <a:r>
              <a:rPr lang="en-AU" sz="3100" dirty="0" smtClean="0">
                <a:solidFill>
                  <a:schemeClr val="accent6">
                    <a:lumMod val="75000"/>
                  </a:schemeClr>
                </a:solidFill>
              </a:rPr>
              <a:t>make </a:t>
            </a:r>
            <a:br>
              <a:rPr lang="en-AU" sz="3100" dirty="0" smtClean="0">
                <a:solidFill>
                  <a:schemeClr val="accent6">
                    <a:lumMod val="75000"/>
                  </a:schemeClr>
                </a:solidFill>
              </a:rPr>
            </a:br>
            <a:r>
              <a:rPr lang="en-AU" sz="3100" dirty="0" smtClean="0">
                <a:solidFill>
                  <a:schemeClr val="accent6">
                    <a:lumMod val="75000"/>
                  </a:schemeClr>
                </a:solidFill>
              </a:rPr>
              <a:t>taste</a:t>
            </a:r>
            <a:br>
              <a:rPr lang="en-AU" sz="3100" dirty="0" smtClean="0">
                <a:solidFill>
                  <a:schemeClr val="accent6">
                    <a:lumMod val="75000"/>
                  </a:schemeClr>
                </a:solidFill>
              </a:rPr>
            </a:br>
            <a:r>
              <a:rPr lang="en-AU" sz="3100" dirty="0" smtClean="0">
                <a:solidFill>
                  <a:schemeClr val="accent6">
                    <a:lumMod val="75000"/>
                  </a:schemeClr>
                </a:solidFill>
              </a:rPr>
              <a:t>take a risk</a:t>
            </a:r>
            <a:br>
              <a:rPr lang="en-AU" sz="3100" dirty="0" smtClean="0">
                <a:solidFill>
                  <a:schemeClr val="accent6">
                    <a:lumMod val="75000"/>
                  </a:schemeClr>
                </a:solidFill>
              </a:rPr>
            </a:br>
            <a:r>
              <a:rPr lang="en-AU" sz="3100" dirty="0" smtClean="0">
                <a:solidFill>
                  <a:schemeClr val="accent6">
                    <a:lumMod val="75000"/>
                  </a:schemeClr>
                </a:solidFill>
              </a:rPr>
              <a:t>question</a:t>
            </a:r>
            <a:br>
              <a:rPr lang="en-AU" sz="3100" dirty="0" smtClean="0">
                <a:solidFill>
                  <a:schemeClr val="accent6">
                    <a:lumMod val="75000"/>
                  </a:schemeClr>
                </a:solidFill>
              </a:rPr>
            </a:br>
            <a:r>
              <a:rPr lang="en-AU" sz="3100" dirty="0" smtClean="0">
                <a:solidFill>
                  <a:schemeClr val="accent6">
                    <a:lumMod val="75000"/>
                  </a:schemeClr>
                </a:solidFill>
              </a:rPr>
              <a:t>appreciate</a:t>
            </a:r>
            <a:br>
              <a:rPr lang="en-AU" sz="3100" dirty="0" smtClean="0">
                <a:solidFill>
                  <a:schemeClr val="accent6">
                    <a:lumMod val="75000"/>
                  </a:schemeClr>
                </a:solidFill>
              </a:rPr>
            </a:br>
            <a:r>
              <a:rPr lang="en-AU" sz="3100" dirty="0" smtClean="0">
                <a:solidFill>
                  <a:schemeClr val="accent6">
                    <a:lumMod val="75000"/>
                  </a:schemeClr>
                </a:solidFill>
              </a:rPr>
              <a:t>value</a:t>
            </a:r>
            <a:br>
              <a:rPr lang="en-AU" sz="3100" dirty="0" smtClean="0">
                <a:solidFill>
                  <a:schemeClr val="accent6">
                    <a:lumMod val="75000"/>
                  </a:schemeClr>
                </a:solidFill>
              </a:rPr>
            </a:br>
            <a:r>
              <a:rPr lang="en-AU" sz="3100" dirty="0" smtClean="0">
                <a:solidFill>
                  <a:schemeClr val="accent6">
                    <a:lumMod val="75000"/>
                  </a:schemeClr>
                </a:solidFill>
              </a:rPr>
              <a:t>Raise the bar</a:t>
            </a:r>
            <a:br>
              <a:rPr lang="en-AU" sz="3100" dirty="0" smtClean="0">
                <a:solidFill>
                  <a:schemeClr val="accent6">
                    <a:lumMod val="75000"/>
                  </a:schemeClr>
                </a:solidFill>
              </a:rPr>
            </a:br>
            <a:r>
              <a:rPr lang="en-AU" sz="3100" dirty="0" smtClean="0">
                <a:solidFill>
                  <a:schemeClr val="accent6">
                    <a:lumMod val="75000"/>
                  </a:schemeClr>
                </a:solidFill>
              </a:rPr>
              <a:t>expect more</a:t>
            </a:r>
            <a:br>
              <a:rPr lang="en-AU" sz="3100" dirty="0" smtClean="0">
                <a:solidFill>
                  <a:schemeClr val="accent6">
                    <a:lumMod val="75000"/>
                  </a:schemeClr>
                </a:solidFill>
              </a:rPr>
            </a:br>
            <a:r>
              <a:rPr lang="en-AU" sz="3100" dirty="0" smtClean="0">
                <a:solidFill>
                  <a:schemeClr val="accent6">
                    <a:lumMod val="75000"/>
                  </a:schemeClr>
                </a:solidFill>
              </a:rPr>
              <a:t>dish out responsibility</a:t>
            </a:r>
            <a:br>
              <a:rPr lang="en-AU" sz="3100" dirty="0" smtClean="0">
                <a:solidFill>
                  <a:schemeClr val="accent6">
                    <a:lumMod val="75000"/>
                  </a:schemeClr>
                </a:solidFill>
              </a:rPr>
            </a:br>
            <a:r>
              <a:rPr lang="en-AU" dirty="0" smtClean="0">
                <a:solidFill>
                  <a:schemeClr val="accent6">
                    <a:lumMod val="75000"/>
                  </a:schemeClr>
                </a:solidFill>
              </a:rPr>
              <a:t/>
            </a:r>
            <a:br>
              <a:rPr lang="en-AU" dirty="0" smtClean="0">
                <a:solidFill>
                  <a:schemeClr val="accent6">
                    <a:lumMod val="75000"/>
                  </a:schemeClr>
                </a:solidFill>
              </a:rPr>
            </a:br>
            <a:r>
              <a:rPr lang="en-AU" dirty="0" smtClean="0">
                <a:solidFill>
                  <a:schemeClr val="accent6">
                    <a:lumMod val="75000"/>
                  </a:schemeClr>
                </a:solidFill>
              </a:rPr>
              <a:t/>
            </a:r>
            <a:br>
              <a:rPr lang="en-AU" dirty="0" smtClean="0">
                <a:solidFill>
                  <a:schemeClr val="accent6">
                    <a:lumMod val="75000"/>
                  </a:schemeClr>
                </a:solidFill>
              </a:rPr>
            </a:br>
            <a:endParaRPr lang="en-AU" dirty="0">
              <a:solidFill>
                <a:schemeClr val="accent6">
                  <a:lumMod val="75000"/>
                </a:schemeClr>
              </a:solidFill>
            </a:endParaRPr>
          </a:p>
        </p:txBody>
      </p:sp>
      <p:sp>
        <p:nvSpPr>
          <p:cNvPr id="5" name="Text Placeholder 4"/>
          <p:cNvSpPr>
            <a:spLocks noGrp="1"/>
          </p:cNvSpPr>
          <p:nvPr>
            <p:ph type="body" idx="1"/>
          </p:nvPr>
        </p:nvSpPr>
        <p:spPr>
          <a:xfrm>
            <a:off x="827584" y="260648"/>
            <a:ext cx="7772400" cy="1500187"/>
          </a:xfrm>
        </p:spPr>
        <p:txBody>
          <a:bodyPr>
            <a:noAutofit/>
          </a:bodyPr>
          <a:lstStyle/>
          <a:p>
            <a:pPr algn="ctr"/>
            <a:r>
              <a:rPr lang="en-AU" sz="9600" dirty="0" smtClean="0">
                <a:solidFill>
                  <a:schemeClr val="accent6">
                    <a:lumMod val="75000"/>
                  </a:schemeClr>
                </a:solidFill>
              </a:rPr>
              <a:t>Connect</a:t>
            </a:r>
            <a:endParaRPr lang="en-AU" sz="9600" dirty="0">
              <a:solidFill>
                <a:schemeClr val="accent6">
                  <a:lumMod val="75000"/>
                </a:schemeClr>
              </a:solidFill>
            </a:endParaRPr>
          </a:p>
        </p:txBody>
      </p:sp>
    </p:spTree>
    <p:extLst>
      <p:ext uri="{BB962C8B-B14F-4D97-AF65-F5344CB8AC3E}">
        <p14:creationId xmlns:p14="http://schemas.microsoft.com/office/powerpoint/2010/main" val="33093957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R:\2011\Photos 2011\Italian Masterchef\2011-06-16_042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000" y="41275"/>
            <a:ext cx="10160000" cy="6775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79102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R:\2011\Photos 2011\Italian Masterchef\2011-06-16_046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752" y="158326"/>
            <a:ext cx="4467845" cy="66996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89825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997" y="332656"/>
            <a:ext cx="9447999" cy="6039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174954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“Bambini in </a:t>
            </a:r>
            <a:r>
              <a:rPr lang="en-AU" b="1" dirty="0" err="1" smtClean="0"/>
              <a:t>Cucina</a:t>
            </a:r>
            <a:r>
              <a:rPr lang="en-AU" b="1" dirty="0" smtClean="0"/>
              <a:t>”</a:t>
            </a:r>
            <a:endParaRPr lang="en-AU" b="1" dirty="0"/>
          </a:p>
        </p:txBody>
      </p:sp>
      <p:sp>
        <p:nvSpPr>
          <p:cNvPr id="4" name="Content Placeholder 3"/>
          <p:cNvSpPr>
            <a:spLocks noGrp="1"/>
          </p:cNvSpPr>
          <p:nvPr>
            <p:ph idx="1"/>
          </p:nvPr>
        </p:nvSpPr>
        <p:spPr>
          <a:xfrm>
            <a:off x="457200" y="1268760"/>
            <a:ext cx="8229600" cy="5184576"/>
          </a:xfrm>
        </p:spPr>
        <p:txBody>
          <a:bodyPr>
            <a:normAutofit fontScale="92500" lnSpcReduction="10000"/>
          </a:bodyPr>
          <a:lstStyle/>
          <a:p>
            <a:r>
              <a:rPr lang="en-AU" b="1" dirty="0" smtClean="0">
                <a:solidFill>
                  <a:schemeClr val="accent6">
                    <a:lumMod val="75000"/>
                  </a:schemeClr>
                </a:solidFill>
              </a:rPr>
              <a:t>What’s it all about ? </a:t>
            </a:r>
            <a:r>
              <a:rPr lang="en-AU" dirty="0" smtClean="0"/>
              <a:t>Italian language and culture., namely food.</a:t>
            </a:r>
          </a:p>
          <a:p>
            <a:r>
              <a:rPr lang="en-AU" b="1" dirty="0" smtClean="0">
                <a:solidFill>
                  <a:schemeClr val="accent6">
                    <a:lumMod val="75000"/>
                  </a:schemeClr>
                </a:solidFill>
              </a:rPr>
              <a:t>Students’ Background </a:t>
            </a:r>
            <a:r>
              <a:rPr lang="en-AU" dirty="0" smtClean="0"/>
              <a:t>knowledge &amp; experiences.</a:t>
            </a:r>
          </a:p>
          <a:p>
            <a:r>
              <a:rPr lang="en-AU" b="1" dirty="0" smtClean="0">
                <a:solidFill>
                  <a:schemeClr val="accent6">
                    <a:lumMod val="75000"/>
                  </a:schemeClr>
                </a:solidFill>
              </a:rPr>
              <a:t>Students’ own ethnicity </a:t>
            </a:r>
            <a:r>
              <a:rPr lang="en-AU" dirty="0" smtClean="0"/>
              <a:t>and family traditions with food and recipes. Raising awareness, realising its value, appreciation, </a:t>
            </a:r>
            <a:r>
              <a:rPr lang="en-AU" dirty="0" err="1" smtClean="0"/>
              <a:t>curiousity</a:t>
            </a:r>
            <a:r>
              <a:rPr lang="en-AU" dirty="0" smtClean="0"/>
              <a:t> and further questioning.</a:t>
            </a:r>
          </a:p>
          <a:p>
            <a:r>
              <a:rPr lang="en-AU" b="1" dirty="0" smtClean="0">
                <a:solidFill>
                  <a:schemeClr val="accent6">
                    <a:lumMod val="75000"/>
                  </a:schemeClr>
                </a:solidFill>
              </a:rPr>
              <a:t>Who ?</a:t>
            </a:r>
            <a:r>
              <a:rPr lang="en-AU" dirty="0" smtClean="0"/>
              <a:t>Stage 3 – mix of Yr.5 &amp; 6</a:t>
            </a:r>
          </a:p>
          <a:p>
            <a:r>
              <a:rPr lang="en-AU" b="1" dirty="0" smtClean="0">
                <a:solidFill>
                  <a:schemeClr val="accent6">
                    <a:lumMod val="75000"/>
                  </a:schemeClr>
                </a:solidFill>
              </a:rPr>
              <a:t>Connecting</a:t>
            </a:r>
            <a:r>
              <a:rPr lang="en-AU" dirty="0" smtClean="0"/>
              <a:t> with a chef in local community- </a:t>
            </a:r>
            <a:r>
              <a:rPr lang="en-AU" dirty="0" err="1" smtClean="0"/>
              <a:t>Cavallino</a:t>
            </a:r>
            <a:r>
              <a:rPr lang="en-AU" dirty="0"/>
              <a:t> </a:t>
            </a:r>
            <a:r>
              <a:rPr lang="en-AU" dirty="0" smtClean="0"/>
              <a:t>Restaurant in Terrey Hills: Chef Roberto.</a:t>
            </a:r>
          </a:p>
          <a:p>
            <a:r>
              <a:rPr lang="en-AU" b="1" dirty="0" smtClean="0">
                <a:solidFill>
                  <a:schemeClr val="accent6">
                    <a:lumMod val="75000"/>
                  </a:schemeClr>
                </a:solidFill>
              </a:rPr>
              <a:t>Duration</a:t>
            </a:r>
            <a:r>
              <a:rPr lang="en-AU" dirty="0" smtClean="0"/>
              <a:t>: one Term</a:t>
            </a:r>
            <a:endParaRPr lang="en-AU" dirty="0"/>
          </a:p>
        </p:txBody>
      </p:sp>
    </p:spTree>
    <p:extLst>
      <p:ext uri="{BB962C8B-B14F-4D97-AF65-F5344CB8AC3E}">
        <p14:creationId xmlns:p14="http://schemas.microsoft.com/office/powerpoint/2010/main" val="7628441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b="1" dirty="0" smtClean="0"/>
              <a:t>In a nutshell</a:t>
            </a:r>
            <a:r>
              <a:rPr lang="en-AU" dirty="0" smtClean="0"/>
              <a:t/>
            </a:r>
            <a:br>
              <a:rPr lang="en-AU" dirty="0" smtClean="0"/>
            </a:br>
            <a:r>
              <a:rPr lang="en-AU" sz="2200" dirty="0" smtClean="0">
                <a:solidFill>
                  <a:schemeClr val="accent6">
                    <a:lumMod val="75000"/>
                  </a:schemeClr>
                </a:solidFill>
              </a:rPr>
              <a:t>An intercultural experience of Italian language and food. </a:t>
            </a:r>
            <a:r>
              <a:rPr lang="en-AU" sz="2200" dirty="0" smtClean="0"/>
              <a:t/>
            </a:r>
            <a:br>
              <a:rPr lang="en-AU" sz="2200" dirty="0" smtClean="0"/>
            </a:br>
            <a:endParaRPr lang="en-AU" sz="2200" dirty="0"/>
          </a:p>
        </p:txBody>
      </p:sp>
      <p:sp>
        <p:nvSpPr>
          <p:cNvPr id="3" name="Content Placeholder 2"/>
          <p:cNvSpPr>
            <a:spLocks noGrp="1"/>
          </p:cNvSpPr>
          <p:nvPr>
            <p:ph idx="1"/>
          </p:nvPr>
        </p:nvSpPr>
        <p:spPr/>
        <p:txBody>
          <a:bodyPr>
            <a:normAutofit/>
          </a:bodyPr>
          <a:lstStyle/>
          <a:p>
            <a:r>
              <a:rPr lang="en-AU" sz="1800" dirty="0" smtClean="0"/>
              <a:t>The learning experiences take a </a:t>
            </a:r>
            <a:r>
              <a:rPr lang="en-AU" sz="1800" dirty="0" smtClean="0">
                <a:solidFill>
                  <a:schemeClr val="accent6">
                    <a:lumMod val="75000"/>
                  </a:schemeClr>
                </a:solidFill>
              </a:rPr>
              <a:t>blended learning approach </a:t>
            </a:r>
            <a:r>
              <a:rPr lang="en-AU" sz="1800" dirty="0" smtClean="0"/>
              <a:t>integrating ICT , cooking and the four macro skills. </a:t>
            </a:r>
          </a:p>
          <a:p>
            <a:pPr marL="0" indent="0">
              <a:buNone/>
            </a:pPr>
            <a:endParaRPr lang="en-AU" sz="1800" dirty="0" smtClean="0"/>
          </a:p>
          <a:p>
            <a:r>
              <a:rPr lang="pl-PL" sz="1800" dirty="0" smtClean="0"/>
              <a:t>3MBC. 2 </a:t>
            </a:r>
            <a:r>
              <a:rPr lang="en-AU" sz="1600" dirty="0" smtClean="0"/>
              <a:t>demonstrates understanding of significant cultural values and practices in       	       Italian-speaking communities</a:t>
            </a:r>
          </a:p>
          <a:p>
            <a:r>
              <a:rPr lang="en-AU" sz="1600" dirty="0" smtClean="0"/>
              <a:t>Taking it beyond the classroom/space’s walls.</a:t>
            </a:r>
            <a:endParaRPr lang="en-AU" sz="1600" dirty="0"/>
          </a:p>
          <a:p>
            <a:pPr marL="0" indent="0">
              <a:buNone/>
            </a:pPr>
            <a:endParaRPr lang="en-AU" sz="1600" dirty="0" smtClean="0"/>
          </a:p>
          <a:p>
            <a:r>
              <a:rPr lang="en-AU" sz="1800" b="1" dirty="0" smtClean="0">
                <a:solidFill>
                  <a:schemeClr val="accent6">
                    <a:lumMod val="75000"/>
                  </a:schemeClr>
                </a:solidFill>
              </a:rPr>
              <a:t>Organisation: </a:t>
            </a:r>
            <a:r>
              <a:rPr lang="en-AU" sz="1800" dirty="0" smtClean="0"/>
              <a:t>Week A will be spent in the Galley Kitchen cooking, Week B will be in the classroom as a language intensive, preparation, review, research and consolidation time. 30mins will be spent online and/or with the teacher. This part of the Learning Session will be facilitating regional cuisine knowledge, vocabulary prep, look at Class Forum responses and add next reply, recipe prep in advance for the next week. The other 30mins will be their PBL [Project Based Learning] session. The project timeline will be for 8 weeks. The focus is one region’s cuisine and a scaffold for presentation is set up in advance.</a:t>
            </a:r>
          </a:p>
          <a:p>
            <a:endParaRPr lang="en-AU" sz="1800" dirty="0" smtClean="0"/>
          </a:p>
          <a:p>
            <a:endParaRPr lang="en-AU" sz="1800" dirty="0"/>
          </a:p>
        </p:txBody>
      </p:sp>
    </p:spTree>
    <p:extLst>
      <p:ext uri="{BB962C8B-B14F-4D97-AF65-F5344CB8AC3E}">
        <p14:creationId xmlns:p14="http://schemas.microsoft.com/office/powerpoint/2010/main" val="277587629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213</TotalTime>
  <Words>1882</Words>
  <Application>Microsoft Office PowerPoint</Application>
  <PresentationFormat>On-screen Show (4:3)</PresentationFormat>
  <Paragraphs>139</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Bambini in Cucina NBCS</vt:lpstr>
      <vt:lpstr>PowerPoint Presentation</vt:lpstr>
      <vt:lpstr>Getting Real with Languages</vt:lpstr>
      <vt:lpstr>Create authentic opportunities take it beyond the classroom walls Share make  taste take a risk question appreciate value Raise the bar expect more dish out responsibility   </vt:lpstr>
      <vt:lpstr>PowerPoint Presentation</vt:lpstr>
      <vt:lpstr>PowerPoint Presentation</vt:lpstr>
      <vt:lpstr>PowerPoint Presentation</vt:lpstr>
      <vt:lpstr>“Bambini in Cucina”</vt:lpstr>
      <vt:lpstr>In a nutshell An intercultural experience of Italian language and food.  </vt:lpstr>
      <vt:lpstr>The FORUM school intranet, secure site, moodle password </vt:lpstr>
      <vt:lpstr>Our first Forum Post</vt:lpstr>
      <vt:lpstr>Some responses….</vt:lpstr>
      <vt:lpstr>Do you have a special family recipe ?</vt:lpstr>
      <vt:lpstr>Do you think this program should run again next year ?</vt:lpstr>
      <vt:lpstr>Tell us about what you’ve learnt</vt:lpstr>
      <vt:lpstr>Post reflection</vt:lpstr>
      <vt:lpstr>A few other elements in this blended learning approach.</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Getting Real…</dc:title>
  <dc:creator>Imma Buono</dc:creator>
  <cp:lastModifiedBy>Imma Buono</cp:lastModifiedBy>
  <cp:revision>43</cp:revision>
  <dcterms:created xsi:type="dcterms:W3CDTF">2012-05-13T07:35:23Z</dcterms:created>
  <dcterms:modified xsi:type="dcterms:W3CDTF">2012-05-16T07:24:18Z</dcterms:modified>
</cp:coreProperties>
</file>